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68"/>
  </p:notesMasterIdLst>
  <p:sldIdLst>
    <p:sldId id="256" r:id="rId2"/>
    <p:sldId id="268" r:id="rId3"/>
    <p:sldId id="409" r:id="rId4"/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318" r:id="rId20"/>
    <p:sldId id="319" r:id="rId21"/>
    <p:sldId id="320" r:id="rId22"/>
    <p:sldId id="321" r:id="rId23"/>
    <p:sldId id="322" r:id="rId24"/>
    <p:sldId id="323" r:id="rId25"/>
    <p:sldId id="324" r:id="rId26"/>
    <p:sldId id="325" r:id="rId27"/>
    <p:sldId id="326" r:id="rId28"/>
    <p:sldId id="327" r:id="rId29"/>
    <p:sldId id="328" r:id="rId30"/>
    <p:sldId id="329" r:id="rId31"/>
    <p:sldId id="330" r:id="rId32"/>
    <p:sldId id="331" r:id="rId33"/>
    <p:sldId id="332" r:id="rId34"/>
    <p:sldId id="333" r:id="rId35"/>
    <p:sldId id="334" r:id="rId36"/>
    <p:sldId id="410" r:id="rId37"/>
    <p:sldId id="412" r:id="rId38"/>
    <p:sldId id="413" r:id="rId39"/>
    <p:sldId id="341" r:id="rId40"/>
    <p:sldId id="414" r:id="rId41"/>
    <p:sldId id="345" r:id="rId42"/>
    <p:sldId id="262" r:id="rId43"/>
    <p:sldId id="335" r:id="rId44"/>
    <p:sldId id="422" r:id="rId45"/>
    <p:sldId id="421" r:id="rId46"/>
    <p:sldId id="346" r:id="rId47"/>
    <p:sldId id="347" r:id="rId48"/>
    <p:sldId id="348" r:id="rId49"/>
    <p:sldId id="349" r:id="rId50"/>
    <p:sldId id="350" r:id="rId51"/>
    <p:sldId id="351" r:id="rId52"/>
    <p:sldId id="257" r:id="rId53"/>
    <p:sldId id="415" r:id="rId54"/>
    <p:sldId id="259" r:id="rId55"/>
    <p:sldId id="416" r:id="rId56"/>
    <p:sldId id="261" r:id="rId57"/>
    <p:sldId id="263" r:id="rId58"/>
    <p:sldId id="264" r:id="rId59"/>
    <p:sldId id="417" r:id="rId60"/>
    <p:sldId id="419" r:id="rId61"/>
    <p:sldId id="337" r:id="rId62"/>
    <p:sldId id="411" r:id="rId63"/>
    <p:sldId id="423" r:id="rId64"/>
    <p:sldId id="424" r:id="rId65"/>
    <p:sldId id="425" r:id="rId66"/>
    <p:sldId id="426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86"/>
    <p:restoredTop sz="94674"/>
  </p:normalViewPr>
  <p:slideViewPr>
    <p:cSldViewPr snapToGrid="0" snapToObjects="1">
      <p:cViewPr varScale="1">
        <p:scale>
          <a:sx n="128" d="100"/>
          <a:sy n="128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A7D8B-3BC1-2D43-B444-783B762E41B1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3573C-7880-684B-9932-3D13E3183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82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31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35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13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35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80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95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674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316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0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35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01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09D3B2-9355-7E44-91A8-04954B85275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507511" y="6162493"/>
            <a:ext cx="2303489" cy="50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298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ile.eleuther.ai/" TargetMode="External"/><Relationship Id="rId2" Type="http://schemas.openxmlformats.org/officeDocument/2006/relationships/hyperlink" Target="https://commoncrawl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utenberg.org/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atasets/nvidia/HelpSteer?row=6" TargetMode="External"/><Relationship Id="rId2" Type="http://schemas.openxmlformats.org/officeDocument/2006/relationships/hyperlink" Target="https://huggingface.co/datasets/HuggingFaceH4/no_robots?row=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icip-cas/ChatAlpaca" TargetMode="External"/><Relationship Id="rId4" Type="http://schemas.openxmlformats.org/officeDocument/2006/relationships/hyperlink" Target="https://huggingface.co/datasets/Unified-Language-Model-Alignment/Anthropic_HH_Golden?row=12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B19A-B2EE-5AE9-0EF0-1BADC21C73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47AE34-C49E-4DBF-FFE1-3C3B35510C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22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5A65-3C24-8E6B-AF62-514F14EE2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Domain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032F3-8DDE-393E-7818-5E2EB88A4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the copyright expires on a work, it is in the </a:t>
            </a:r>
            <a:r>
              <a:rPr lang="en-US" i="1" dirty="0"/>
              <a:t>public domain.</a:t>
            </a:r>
            <a:endParaRPr lang="en-US" dirty="0"/>
          </a:p>
          <a:p>
            <a:r>
              <a:rPr lang="en-US" dirty="0"/>
              <a:t>It belongs to everyone, and no permission is needed to use or reproduce it.</a:t>
            </a:r>
          </a:p>
          <a:p>
            <a:endParaRPr lang="en-US" dirty="0"/>
          </a:p>
          <a:p>
            <a:r>
              <a:rPr lang="en-US" dirty="0"/>
              <a:t>Shakespeare, The Bible, Charles Dickens, Moby Dick, Mozart, Beethoven, Michelangelo, and many more.</a:t>
            </a:r>
          </a:p>
          <a:p>
            <a:endParaRPr lang="en-US" dirty="0"/>
          </a:p>
          <a:p>
            <a:r>
              <a:rPr lang="en-US" dirty="0"/>
              <a:t>The extension of copyright terms has led to </a:t>
            </a:r>
            <a:r>
              <a:rPr lang="en-US" i="1" dirty="0"/>
              <a:t>stranded works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Not in the public domain, but no longer published.</a:t>
            </a:r>
          </a:p>
        </p:txBody>
      </p:sp>
    </p:spTree>
    <p:extLst>
      <p:ext uri="{BB962C8B-B14F-4D97-AF65-F5344CB8AC3E}">
        <p14:creationId xmlns:p14="http://schemas.microsoft.com/office/powerpoint/2010/main" val="528111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1DD79-877B-EE49-A651-FAE5B7482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D40D6-99C5-CC43-A5F8-3C2025080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patent</a:t>
            </a:r>
            <a:r>
              <a:rPr lang="en-US" dirty="0"/>
              <a:t> is an exclusive protection on a specific invention.</a:t>
            </a:r>
          </a:p>
          <a:p>
            <a:r>
              <a:rPr lang="en-US" dirty="0"/>
              <a:t>The patent holder can exclude others from making or selling their invention. They can also sell the rights.</a:t>
            </a:r>
          </a:p>
          <a:p>
            <a:pPr lvl="1"/>
            <a:r>
              <a:rPr lang="en-US" dirty="0"/>
              <a:t>Limited time period: 20 years in US.</a:t>
            </a:r>
          </a:p>
          <a:p>
            <a:r>
              <a:rPr lang="en-US" dirty="0"/>
              <a:t>Only the specific invention or process is patented.</a:t>
            </a:r>
          </a:p>
          <a:p>
            <a:r>
              <a:rPr lang="en-US" dirty="0"/>
              <a:t>Purpose: incentivizes innovation.</a:t>
            </a:r>
          </a:p>
          <a:p>
            <a:r>
              <a:rPr lang="en-US" dirty="0"/>
              <a:t>Challenge: patent trolls, capture of IP.</a:t>
            </a:r>
          </a:p>
        </p:txBody>
      </p:sp>
    </p:spTree>
    <p:extLst>
      <p:ext uri="{BB962C8B-B14F-4D97-AF65-F5344CB8AC3E}">
        <p14:creationId xmlns:p14="http://schemas.microsoft.com/office/powerpoint/2010/main" val="4113893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404F3-8D78-0C44-AF48-03BEEB772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Trademark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08C28-C749-9246-BAC6-4907FF3D3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trademark</a:t>
            </a:r>
            <a:r>
              <a:rPr lang="en-US" dirty="0"/>
              <a:t> is a sign, design, logo or phrase that identifies a product or company.</a:t>
            </a:r>
          </a:p>
          <a:p>
            <a:pPr lvl="1"/>
            <a:r>
              <a:rPr lang="en-US" dirty="0"/>
              <a:t>Mickey Mouse, the Apple logo, “Just Do It”</a:t>
            </a:r>
          </a:p>
          <a:p>
            <a:pPr lvl="1"/>
            <a:r>
              <a:rPr lang="en-US" dirty="0"/>
              <a:t>Meant to protect the look or identity of a product.</a:t>
            </a:r>
          </a:p>
          <a:p>
            <a:pPr lvl="1"/>
            <a:endParaRPr lang="en-US" dirty="0"/>
          </a:p>
          <a:p>
            <a:r>
              <a:rPr lang="en-US" dirty="0"/>
              <a:t>A company can register a trademark as property.</a:t>
            </a:r>
          </a:p>
          <a:p>
            <a:pPr lvl="1"/>
            <a:r>
              <a:rPr lang="en-US" dirty="0"/>
              <a:t>Exceptions for fair use, comparison, market scope.</a:t>
            </a:r>
          </a:p>
        </p:txBody>
      </p:sp>
    </p:spTree>
    <p:extLst>
      <p:ext uri="{BB962C8B-B14F-4D97-AF65-F5344CB8AC3E}">
        <p14:creationId xmlns:p14="http://schemas.microsoft.com/office/powerpoint/2010/main" val="1744045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919DB-92A9-EE47-AC99-DF172F619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software license?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52789-1F31-FD46-9C11-09AF6489A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is copyrighted. A license gives some of these rights to the user.</a:t>
            </a:r>
          </a:p>
          <a:p>
            <a:endParaRPr lang="en-US" dirty="0"/>
          </a:p>
          <a:p>
            <a:r>
              <a:rPr lang="en-US" dirty="0"/>
              <a:t>A software license specifies what you, the user of the software, have the right to do (and not do).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It’s intended to:</a:t>
            </a:r>
          </a:p>
          <a:p>
            <a:pPr lvl="1"/>
            <a:r>
              <a:rPr lang="en-US" dirty="0"/>
              <a:t>Articulate your rights as a user</a:t>
            </a:r>
          </a:p>
          <a:p>
            <a:pPr lvl="1"/>
            <a:r>
              <a:rPr lang="en-US" dirty="0"/>
              <a:t>Protect the rights of the creator</a:t>
            </a:r>
          </a:p>
        </p:txBody>
      </p:sp>
    </p:spTree>
    <p:extLst>
      <p:ext uri="{BB962C8B-B14F-4D97-AF65-F5344CB8AC3E}">
        <p14:creationId xmlns:p14="http://schemas.microsoft.com/office/powerpoint/2010/main" val="4153132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9CE67-36FA-9540-A1C7-B424A8199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Commercial licenses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ACD60-23A5-1042-8C47-C0618D1D9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Commercial licenses typically greatly restrict your rights. </a:t>
            </a:r>
          </a:p>
          <a:p>
            <a:endParaRPr lang="en-US" dirty="0"/>
          </a:p>
          <a:p>
            <a:r>
              <a:rPr lang="en-US" dirty="0"/>
              <a:t>Cannot:</a:t>
            </a:r>
          </a:p>
          <a:p>
            <a:pPr lvl="1"/>
            <a:r>
              <a:rPr lang="en-US" dirty="0"/>
              <a:t>Make multiple copies or circumvent copy protection</a:t>
            </a:r>
          </a:p>
          <a:p>
            <a:pPr lvl="1"/>
            <a:r>
              <a:rPr lang="en-US" dirty="0"/>
              <a:t>Modify the program</a:t>
            </a:r>
          </a:p>
          <a:p>
            <a:pPr lvl="1"/>
            <a:r>
              <a:rPr lang="en-US" dirty="0"/>
              <a:t>Extend the program</a:t>
            </a:r>
          </a:p>
          <a:p>
            <a:pPr lvl="1"/>
            <a:r>
              <a:rPr lang="en-US" dirty="0"/>
              <a:t>Redistribute the program</a:t>
            </a:r>
          </a:p>
          <a:p>
            <a:pPr lvl="1"/>
            <a:r>
              <a:rPr lang="en-US" dirty="0"/>
              <a:t>You don’t own the program - you’re just using it.</a:t>
            </a:r>
          </a:p>
        </p:txBody>
      </p:sp>
    </p:spTree>
    <p:extLst>
      <p:ext uri="{BB962C8B-B14F-4D97-AF65-F5344CB8AC3E}">
        <p14:creationId xmlns:p14="http://schemas.microsoft.com/office/powerpoint/2010/main" val="1555007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5B74D-5818-174C-9A8B-CAC25FAD9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“Open”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E9F88-E842-6449-AA74-A3FB928E9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5336"/>
            <a:ext cx="10515600" cy="458162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some cases, the creator of software might want to grant more rights to users. For example: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The right to perform (if it’s scripted)</a:t>
            </a:r>
          </a:p>
          <a:p>
            <a:pPr lvl="1"/>
            <a:r>
              <a:rPr lang="en-US" dirty="0"/>
              <a:t>The right to display the software to others</a:t>
            </a:r>
          </a:p>
          <a:p>
            <a:pPr lvl="1"/>
            <a:r>
              <a:rPr lang="en-US" dirty="0"/>
              <a:t>The right to make copies</a:t>
            </a:r>
          </a:p>
          <a:p>
            <a:pPr lvl="1"/>
            <a:r>
              <a:rPr lang="en-US" dirty="0"/>
              <a:t>The right to distribute copies</a:t>
            </a:r>
          </a:p>
          <a:p>
            <a:pPr lvl="1"/>
            <a:r>
              <a:rPr lang="en-US" dirty="0"/>
              <a:t>The right to make changes to the program</a:t>
            </a:r>
          </a:p>
          <a:p>
            <a:pPr lvl="1"/>
            <a:r>
              <a:rPr lang="en-US" dirty="0"/>
              <a:t>The right to create </a:t>
            </a:r>
            <a:r>
              <a:rPr lang="en-US" i="1" dirty="0"/>
              <a:t>derivative works</a:t>
            </a:r>
          </a:p>
          <a:p>
            <a:pPr lvl="1"/>
            <a:endParaRPr lang="en-US" i="1" dirty="0"/>
          </a:p>
          <a:p>
            <a:r>
              <a:rPr lang="en-US" dirty="0"/>
              <a:t>Broadly speaking, these ideas form the basis of </a:t>
            </a:r>
            <a:r>
              <a:rPr lang="en-US" i="1" dirty="0"/>
              <a:t>open-source software.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223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BE934-3924-074F-BF4B-0FBBEBF21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Creative Commons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E4D12-F26C-3E45-8106-3E0786F91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might also want to restrict usage according to purpose.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“You can use my work, but you can’t charge money for it.”</a:t>
            </a:r>
          </a:p>
          <a:p>
            <a:pPr lvl="1"/>
            <a:r>
              <a:rPr lang="en-US" dirty="0"/>
              <a:t>“You can use my work, but you have to share whatever you come up with”</a:t>
            </a:r>
          </a:p>
          <a:p>
            <a:pPr lvl="1"/>
            <a:r>
              <a:rPr lang="en-US" dirty="0"/>
              <a:t>”You can use my work, but you have to give me credit.” 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i="1" dirty="0"/>
              <a:t>Creative Commons</a:t>
            </a:r>
            <a:r>
              <a:rPr lang="en-US" dirty="0"/>
              <a:t> provides a set of flexible licenses for specifying how intellectual property can be shared.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13577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459C2-F3B0-974F-9AFA-0FB4C35B6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“Open” ______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F0B60-7E83-4240-997E-749249278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open source concept has extended to other types of intellectual property.</a:t>
            </a:r>
          </a:p>
          <a:p>
            <a:pPr lvl="1"/>
            <a:r>
              <a:rPr lang="en-US" dirty="0"/>
              <a:t>Music</a:t>
            </a:r>
          </a:p>
          <a:p>
            <a:pPr lvl="1"/>
            <a:r>
              <a:rPr lang="en-US" dirty="0"/>
              <a:t>Graphics</a:t>
            </a:r>
          </a:p>
          <a:p>
            <a:pPr lvl="1"/>
            <a:r>
              <a:rPr lang="en-US" dirty="0"/>
              <a:t>Websites and repositories (wikis,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Organizational Structures</a:t>
            </a:r>
          </a:p>
          <a:p>
            <a:pPr lvl="1"/>
            <a:r>
              <a:rPr lang="en-US" dirty="0"/>
              <a:t>Film</a:t>
            </a:r>
          </a:p>
          <a:p>
            <a:pPr lvl="1"/>
            <a:r>
              <a:rPr lang="en-US" dirty="0"/>
              <a:t>Documents</a:t>
            </a:r>
          </a:p>
          <a:p>
            <a:r>
              <a:rPr lang="en-US" dirty="0"/>
              <a:t>Idea: begin from a perspective that openness and sharing is the default.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493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084-730F-2F47-8045-17EC78968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CCA09-984D-D944-B3B7-DE90780B0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Open source</a:t>
            </a:r>
            <a:r>
              <a:rPr lang="en-US" dirty="0"/>
              <a:t> software releases the source code, while specifying some or all of the rights described above.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Do you know any open source software?</a:t>
            </a:r>
          </a:p>
        </p:txBody>
      </p:sp>
    </p:spTree>
    <p:extLst>
      <p:ext uri="{BB962C8B-B14F-4D97-AF65-F5344CB8AC3E}">
        <p14:creationId xmlns:p14="http://schemas.microsoft.com/office/powerpoint/2010/main" val="2630232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33084-730F-2F47-8045-17EC78968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CCA09-984D-D944-B3B7-DE90780B0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Open source</a:t>
            </a:r>
            <a:r>
              <a:rPr lang="en-US" dirty="0"/>
              <a:t> software releases the source code, while specifying some or all of the rights described above.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Do you know any open source software?</a:t>
            </a:r>
          </a:p>
          <a:p>
            <a:pPr lvl="1"/>
            <a:r>
              <a:rPr lang="en-US" dirty="0"/>
              <a:t>Linux, Apache Web Server, Firefox, Thunderbird, Java, Python, Perl, MySQL, Drupal, WordPress, Arduino, Blender, Unity, Handbrake …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Most of the tools that make the internet work are open source.</a:t>
            </a:r>
          </a:p>
        </p:txBody>
      </p:sp>
    </p:spTree>
    <p:extLst>
      <p:ext uri="{BB962C8B-B14F-4D97-AF65-F5344CB8AC3E}">
        <p14:creationId xmlns:p14="http://schemas.microsoft.com/office/powerpoint/2010/main" val="2083503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1A57-091F-1FD4-5C26-9965D155D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Intellectual Property and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FD4CE-39E0-D5E5-8F40-309B28B8C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recent explosion of popularity in LLMs has led to a number of lawsuits and open debates around the ways in which AI systems impact intellectual property. </a:t>
            </a:r>
          </a:p>
          <a:p>
            <a:endParaRPr lang="en-US" dirty="0"/>
          </a:p>
          <a:p>
            <a:r>
              <a:rPr lang="en-US" dirty="0"/>
              <a:t>We’ll use the current lawsuit between OpenAI and the New York Times as a grounding point for discussion. </a:t>
            </a:r>
          </a:p>
        </p:txBody>
      </p:sp>
    </p:spTree>
    <p:extLst>
      <p:ext uri="{BB962C8B-B14F-4D97-AF65-F5344CB8AC3E}">
        <p14:creationId xmlns:p14="http://schemas.microsoft.com/office/powerpoint/2010/main" val="1453949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58844-72BF-7544-BDD0-FD3A70D74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make your project open?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CBA2C-359B-CF40-8C4D-2EA7C2AC8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why would someone choose to make their project open?</a:t>
            </a:r>
          </a:p>
        </p:txBody>
      </p:sp>
    </p:spTree>
    <p:extLst>
      <p:ext uri="{BB962C8B-B14F-4D97-AF65-F5344CB8AC3E}">
        <p14:creationId xmlns:p14="http://schemas.microsoft.com/office/powerpoint/2010/main" val="3028094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58844-72BF-7544-BDD0-FD3A70D74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make your project open?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CBA2C-359B-CF40-8C4D-2EA7C2AC8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why would someone choose to make their project open?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Build user base</a:t>
            </a:r>
          </a:p>
          <a:p>
            <a:pPr lvl="1"/>
            <a:r>
              <a:rPr lang="en-US" dirty="0"/>
              <a:t>Encourage developer community</a:t>
            </a:r>
          </a:p>
          <a:p>
            <a:pPr lvl="1"/>
            <a:r>
              <a:rPr lang="en-US" dirty="0"/>
              <a:t>Support open culture</a:t>
            </a:r>
          </a:p>
          <a:p>
            <a:pPr lvl="1"/>
            <a:r>
              <a:rPr lang="en-US" dirty="0"/>
              <a:t>Transparency</a:t>
            </a:r>
          </a:p>
          <a:p>
            <a:pPr lvl="1"/>
            <a:r>
              <a:rPr lang="en-US" dirty="0"/>
              <a:t>Support educational, nonprofit adoption</a:t>
            </a:r>
          </a:p>
          <a:p>
            <a:pPr lvl="1"/>
            <a:r>
              <a:rPr lang="en-US" dirty="0"/>
              <a:t>Built on previous open-source projects</a:t>
            </a:r>
          </a:p>
        </p:txBody>
      </p:sp>
    </p:spTree>
    <p:extLst>
      <p:ext uri="{BB962C8B-B14F-4D97-AF65-F5344CB8AC3E}">
        <p14:creationId xmlns:p14="http://schemas.microsoft.com/office/powerpoint/2010/main" val="1288130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9B126-D578-F752-7303-E08A7345A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Fair Use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87FF1-7363-4BAB-DF8F-B314C234C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Google Books case is very instructive for our purposes.</a:t>
            </a:r>
          </a:p>
          <a:p>
            <a:endParaRPr lang="en-US" dirty="0"/>
          </a:p>
          <a:p>
            <a:r>
              <a:rPr lang="en-US" dirty="0"/>
              <a:t>It’s a situation in which a company is using copyrighted work not to create copies, but to develop a new application.</a:t>
            </a:r>
          </a:p>
          <a:p>
            <a:endParaRPr lang="en-US" dirty="0"/>
          </a:p>
          <a:p>
            <a:r>
              <a:rPr lang="en-US" dirty="0"/>
              <a:t>To understand this better, we need to learn a little bit about how the WWW is archived. </a:t>
            </a:r>
          </a:p>
        </p:txBody>
      </p:sp>
    </p:spTree>
    <p:extLst>
      <p:ext uri="{BB962C8B-B14F-4D97-AF65-F5344CB8AC3E}">
        <p14:creationId xmlns:p14="http://schemas.microsoft.com/office/powerpoint/2010/main" val="2951868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9E912-006D-71A0-3FD2-A0BA23262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Lesson: Archiving the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336DF-71E9-DFA9-29C9-16384CA53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1993: The World Wide Web is developed. </a:t>
            </a:r>
          </a:p>
          <a:p>
            <a:pPr lvl="1"/>
            <a:r>
              <a:rPr lang="en-US" dirty="0"/>
              <a:t>A worldwide, fully digital, decentralized information network.</a:t>
            </a:r>
          </a:p>
          <a:p>
            <a:endParaRPr lang="en-US" dirty="0"/>
          </a:p>
          <a:p>
            <a:r>
              <a:rPr lang="en-US" dirty="0"/>
              <a:t>Right away, two questions came up:</a:t>
            </a:r>
          </a:p>
          <a:p>
            <a:endParaRPr lang="en-US" dirty="0"/>
          </a:p>
          <a:p>
            <a:pPr lvl="1"/>
            <a:r>
              <a:rPr lang="en-US" dirty="0"/>
              <a:t>How can we find things?</a:t>
            </a:r>
          </a:p>
          <a:p>
            <a:pPr lvl="1"/>
            <a:r>
              <a:rPr lang="en-US" dirty="0"/>
              <a:t>How can we preserve things?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0758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F45F9-F023-B66C-484C-3B8E225D8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B80A5-66F3-2808-E931-727366BCF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Lesson: Archiving the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28E9E-D28F-1A73-C1EF-E14391F7A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Finding things led to the development of </a:t>
            </a:r>
            <a:r>
              <a:rPr lang="en-US" i="1" dirty="0"/>
              <a:t>search engines.</a:t>
            </a:r>
          </a:p>
          <a:p>
            <a:pPr marL="0" indent="0">
              <a:buNone/>
            </a:pPr>
            <a:r>
              <a:rPr lang="en-US" dirty="0"/>
              <a:t>Roughly speaking, a search engine consists of two components:</a:t>
            </a:r>
          </a:p>
          <a:p>
            <a:pPr>
              <a:buFontTx/>
              <a:buChar char="-"/>
            </a:pPr>
            <a:r>
              <a:rPr lang="en-US" i="1" dirty="0"/>
              <a:t>Collection. </a:t>
            </a:r>
            <a:r>
              <a:rPr lang="en-US" dirty="0"/>
              <a:t>How do you find all the pages on the web? </a:t>
            </a:r>
          </a:p>
          <a:p>
            <a:pPr lvl="1">
              <a:buFontTx/>
              <a:buChar char="-"/>
            </a:pPr>
            <a:r>
              <a:rPr lang="en-US" dirty="0"/>
              <a:t>Start with an initial set; get all the pages they link to. Then get all the pages they link to. And so on …</a:t>
            </a:r>
          </a:p>
          <a:p>
            <a:pPr lvl="1">
              <a:buFontTx/>
              <a:buChar char="-"/>
            </a:pPr>
            <a:r>
              <a:rPr lang="en-US" dirty="0"/>
              <a:t>This is called a </a:t>
            </a:r>
            <a:r>
              <a:rPr lang="en-US" i="1" dirty="0"/>
              <a:t>crawl</a:t>
            </a: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Lots of fun problems to solve here:</a:t>
            </a:r>
          </a:p>
          <a:p>
            <a:pPr lvl="2">
              <a:buFontTx/>
              <a:buChar char="-"/>
            </a:pPr>
            <a:r>
              <a:rPr lang="en-US" dirty="0"/>
              <a:t>Detecting duplicates, broken sites, sites that don’t want to be crawled 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4505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88DA7-B57F-CD1F-89FC-9B11531B8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Lesson: Archiving the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9546D-54B8-D79F-2BEA-AFC014072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Finding things led to the development of </a:t>
            </a:r>
            <a:r>
              <a:rPr lang="en-US" i="1" dirty="0"/>
              <a:t>search engines.</a:t>
            </a:r>
          </a:p>
          <a:p>
            <a:pPr marL="0" indent="0">
              <a:buNone/>
            </a:pPr>
            <a:r>
              <a:rPr lang="en-US" dirty="0"/>
              <a:t>Roughly speaking, a search engine consists of two components:</a:t>
            </a:r>
          </a:p>
          <a:p>
            <a:r>
              <a:rPr lang="en-US" i="1" dirty="0"/>
              <a:t>Indexing</a:t>
            </a:r>
            <a:r>
              <a:rPr lang="en-US" dirty="0"/>
              <a:t>. For each page, extract the words that are most relevant and create an </a:t>
            </a:r>
            <a:r>
              <a:rPr lang="en-US" i="1" dirty="0"/>
              <a:t>index</a:t>
            </a:r>
            <a:r>
              <a:rPr lang="en-US" dirty="0"/>
              <a:t> that maps those words to the pages they came from.</a:t>
            </a:r>
            <a:endParaRPr lang="en-US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E79FBE-9801-2B21-6D7A-D17388F86DB0}"/>
              </a:ext>
            </a:extLst>
          </p:cNvPr>
          <p:cNvSpPr txBox="1"/>
          <p:nvPr/>
        </p:nvSpPr>
        <p:spPr>
          <a:xfrm>
            <a:off x="1421296" y="4740965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“cat”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1A08879-F777-54FD-58A7-5814283A1A1E}"/>
              </a:ext>
            </a:extLst>
          </p:cNvPr>
          <p:cNvCxnSpPr/>
          <p:nvPr/>
        </p:nvCxnSpPr>
        <p:spPr>
          <a:xfrm>
            <a:off x="2196548" y="4969565"/>
            <a:ext cx="1331843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C3F3176-F135-C6C8-E90D-9DCC23631378}"/>
              </a:ext>
            </a:extLst>
          </p:cNvPr>
          <p:cNvSpPr txBox="1"/>
          <p:nvPr/>
        </p:nvSpPr>
        <p:spPr>
          <a:xfrm>
            <a:off x="3716623" y="4784899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catpics.com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B7CFA7-BE52-978E-CE34-6675ECCB3EAC}"/>
              </a:ext>
            </a:extLst>
          </p:cNvPr>
          <p:cNvSpPr txBox="1"/>
          <p:nvPr/>
        </p:nvSpPr>
        <p:spPr>
          <a:xfrm>
            <a:off x="934207" y="5344663"/>
            <a:ext cx="9229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Search</a:t>
            </a:r>
            <a:r>
              <a:rPr lang="en-US" dirty="0"/>
              <a:t> is then a problem of getting the pages mapped to by the keywords and ordering them.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7038361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DD0FA-3A24-CDEB-396E-0B6165B98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9CE3B-B085-9CA0-2FD3-19AF286F9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 search engines were maturing, a need for </a:t>
            </a:r>
            <a:r>
              <a:rPr lang="en-US" i="1" dirty="0"/>
              <a:t>open crawls</a:t>
            </a:r>
            <a:r>
              <a:rPr lang="en-US" dirty="0"/>
              <a:t> developed.</a:t>
            </a:r>
          </a:p>
          <a:p>
            <a:pPr lvl="1"/>
            <a:r>
              <a:rPr lang="en-US" dirty="0"/>
              <a:t>These are open, freely available web crawls.</a:t>
            </a:r>
          </a:p>
          <a:p>
            <a:pPr lvl="1"/>
            <a:endParaRPr lang="en-US" dirty="0"/>
          </a:p>
          <a:p>
            <a:r>
              <a:rPr lang="en-US" dirty="0"/>
              <a:t>Useful for studying the web, detecting spam, creating offline archives, building new tools, preserving content, and more.</a:t>
            </a:r>
          </a:p>
          <a:p>
            <a:endParaRPr lang="en-US" dirty="0"/>
          </a:p>
          <a:p>
            <a:r>
              <a:rPr lang="en-US" dirty="0"/>
              <a:t>These crawls are also very useful for training machine learning models.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1943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8B7A8-607C-51DC-0CE5-19EFA703D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open datasets for pretraining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DD4A2-2666-5D36-6FFF-F2E8050C2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1" dirty="0"/>
              <a:t>Pretraining </a:t>
            </a:r>
            <a:r>
              <a:rPr lang="en-US" dirty="0"/>
              <a:t>is the process of ingesting large amounts of data and learning statistical patterns among words.</a:t>
            </a:r>
          </a:p>
          <a:p>
            <a:pPr lvl="1"/>
            <a:r>
              <a:rPr lang="en-US" dirty="0"/>
              <a:t>No classes are being learned.</a:t>
            </a:r>
          </a:p>
          <a:p>
            <a:pPr lvl="1"/>
            <a:endParaRPr lang="en-US" dirty="0"/>
          </a:p>
          <a:p>
            <a:r>
              <a:rPr lang="en-US" dirty="0"/>
              <a:t>Big insight in LLMs: You can </a:t>
            </a:r>
            <a:r>
              <a:rPr lang="en-US" i="1" dirty="0"/>
              <a:t>pretrain</a:t>
            </a:r>
            <a:r>
              <a:rPr lang="en-US" dirty="0"/>
              <a:t> on a very large, general dataset and then </a:t>
            </a:r>
            <a:r>
              <a:rPr lang="en-US" i="1" dirty="0"/>
              <a:t>finetune</a:t>
            </a:r>
            <a:r>
              <a:rPr lang="en-US" dirty="0"/>
              <a:t> on more specialized data to perform specific tasks.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/>
              <a:t>Pretraining datasets include:</a:t>
            </a:r>
          </a:p>
          <a:p>
            <a:pPr lvl="1"/>
            <a:r>
              <a:rPr lang="en-US" dirty="0">
                <a:hlinkClick r:id="rId2"/>
              </a:rPr>
              <a:t>Common Crawl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>
                <a:hlinkClick r:id="rId3"/>
              </a:rPr>
              <a:t>The Pile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>
                <a:hlinkClick r:id="rId4"/>
              </a:rPr>
              <a:t>Gutenberg Project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8379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EB285-383E-B659-67D3-E06FC4EB5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Pretraining dataset qualities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006C7-B623-E36D-8946-66B460DC0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Language – English and Chinese are the most common</a:t>
            </a:r>
          </a:p>
          <a:p>
            <a:endParaRPr lang="en-US" dirty="0"/>
          </a:p>
          <a:p>
            <a:r>
              <a:rPr lang="en-US" dirty="0"/>
              <a:t>Domain (news, chat, social media, code, books,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Duplicates removed?</a:t>
            </a:r>
          </a:p>
          <a:p>
            <a:endParaRPr lang="en-US" dirty="0"/>
          </a:p>
          <a:p>
            <a:r>
              <a:rPr lang="en-US" dirty="0"/>
              <a:t>SEO pages removed?</a:t>
            </a:r>
          </a:p>
          <a:p>
            <a:endParaRPr lang="en-US" dirty="0"/>
          </a:p>
          <a:p>
            <a:r>
              <a:rPr lang="en-US" dirty="0"/>
              <a:t>Harmful content removed? </a:t>
            </a:r>
          </a:p>
        </p:txBody>
      </p:sp>
    </p:spTree>
    <p:extLst>
      <p:ext uri="{BB962C8B-B14F-4D97-AF65-F5344CB8AC3E}">
        <p14:creationId xmlns:p14="http://schemas.microsoft.com/office/powerpoint/2010/main" val="2744114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36B5-A8CA-F209-5031-E24896F75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Datasets for fine-tuning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4584D-9143-01EC-EF7A-610D88345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i="1" dirty="0"/>
              <a:t>Fine-tuning</a:t>
            </a:r>
            <a:r>
              <a:rPr lang="en-US" dirty="0"/>
              <a:t> is the process of training an LLM on a particular task, such as answering questions or summarizing text. It looks more like the machine learning we saw with Teachable Machine.</a:t>
            </a:r>
            <a:endParaRPr lang="en-US" i="1" dirty="0"/>
          </a:p>
          <a:p>
            <a:endParaRPr lang="en-US" dirty="0"/>
          </a:p>
          <a:p>
            <a:r>
              <a:rPr lang="en-US" dirty="0">
                <a:hlinkClick r:id="rId2"/>
              </a:rPr>
              <a:t>SFT - Supervised fine-tune.</a:t>
            </a:r>
            <a:endParaRPr lang="en-US" dirty="0"/>
          </a:p>
          <a:p>
            <a:pPr lvl="1"/>
            <a:r>
              <a:rPr lang="en-US" dirty="0"/>
              <a:t>Contains questions, answers, context</a:t>
            </a:r>
          </a:p>
          <a:p>
            <a:pPr lvl="1"/>
            <a:endParaRPr lang="en-US" dirty="0"/>
          </a:p>
          <a:p>
            <a:r>
              <a:rPr lang="en-US" dirty="0">
                <a:hlinkClick r:id="rId3"/>
              </a:rPr>
              <a:t>RLHF – Reinforcement learning with human feedback</a:t>
            </a:r>
            <a:endParaRPr lang="en-US" dirty="0"/>
          </a:p>
          <a:p>
            <a:pPr lvl="1"/>
            <a:r>
              <a:rPr lang="en-US" dirty="0"/>
              <a:t>Contains questions, answers, human score</a:t>
            </a:r>
          </a:p>
          <a:p>
            <a:pPr lvl="1"/>
            <a:endParaRPr lang="en-US" dirty="0"/>
          </a:p>
          <a:p>
            <a:r>
              <a:rPr lang="en-US" dirty="0">
                <a:hlinkClick r:id="rId4"/>
              </a:rPr>
              <a:t>Helpful and Harmless (Anthropic)</a:t>
            </a:r>
            <a:endParaRPr lang="en-US" dirty="0"/>
          </a:p>
          <a:p>
            <a:pPr lvl="1"/>
            <a:r>
              <a:rPr lang="en-US" dirty="0"/>
              <a:t>Fine-tunes the model to avoid problematic or offensive responses.</a:t>
            </a:r>
          </a:p>
          <a:p>
            <a:endParaRPr lang="en-US" dirty="0"/>
          </a:p>
          <a:p>
            <a:r>
              <a:rPr lang="en-US" dirty="0">
                <a:hlinkClick r:id="rId5"/>
              </a:rPr>
              <a:t>Chain-of-Thought</a:t>
            </a:r>
            <a:endParaRPr lang="en-US" dirty="0"/>
          </a:p>
          <a:p>
            <a:pPr lvl="1"/>
            <a:r>
              <a:rPr lang="en-US" dirty="0"/>
              <a:t>Shows the model how to generate sequences of responses.</a:t>
            </a:r>
          </a:p>
        </p:txBody>
      </p:sp>
    </p:spTree>
    <p:extLst>
      <p:ext uri="{BB962C8B-B14F-4D97-AF65-F5344CB8AC3E}">
        <p14:creationId xmlns:p14="http://schemas.microsoft.com/office/powerpoint/2010/main" val="2855403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C241D-E9D6-5E9A-9B1C-5155F5EB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OpenAI vs NYT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1DAB1-97C1-ACC4-3C38-927B55EA2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three potential places where OpenAI may have violated the New York Times’ copyright: </a:t>
            </a:r>
          </a:p>
          <a:p>
            <a:pPr marL="514350" indent="-514350">
              <a:buAutoNum type="arabicPeriod"/>
            </a:pPr>
            <a:r>
              <a:rPr lang="en-US" dirty="0"/>
              <a:t>Training on data that they did not own.</a:t>
            </a:r>
          </a:p>
          <a:p>
            <a:pPr marL="514350" indent="-514350">
              <a:buAutoNum type="arabicPeriod"/>
            </a:pPr>
            <a:r>
              <a:rPr lang="en-US" dirty="0"/>
              <a:t>Constructing an intermediate representation based on the NYT content.</a:t>
            </a:r>
          </a:p>
          <a:p>
            <a:pPr marL="514350" indent="-514350">
              <a:buAutoNum type="arabicPeriod"/>
            </a:pPr>
            <a:r>
              <a:rPr lang="en-US" dirty="0"/>
              <a:t>Emitting results that are identical to content in the NYT.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While these might seem obvious at first glance, they’re actually quite complicated.</a:t>
            </a:r>
          </a:p>
        </p:txBody>
      </p:sp>
    </p:spTree>
    <p:extLst>
      <p:ext uri="{BB962C8B-B14F-4D97-AF65-F5344CB8AC3E}">
        <p14:creationId xmlns:p14="http://schemas.microsoft.com/office/powerpoint/2010/main" val="38056974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E874C-AED6-DA52-59E2-D6C8198C9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OpenAI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9CE69-F34C-46B1-9EFF-25CEE84D21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does OpenAI get its training data?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system-ui"/>
              </a:rPr>
              <a:t>OpenAI’s large language models, including the models that power ChatGPT, are developed using three primary sources of information: (1) information that is publicly available on the internet, (2) information that we license from third parties, and (3) information that our users or our human trainers provide.</a:t>
            </a:r>
          </a:p>
          <a:p>
            <a:pPr lvl="1"/>
            <a:endParaRPr lang="en-US" dirty="0">
              <a:solidFill>
                <a:srgbClr val="1A1A1A"/>
              </a:solidFill>
              <a:latin typeface="system-ui"/>
            </a:endParaRPr>
          </a:p>
          <a:p>
            <a:r>
              <a:rPr lang="en-US" dirty="0">
                <a:solidFill>
                  <a:srgbClr val="1A1A1A"/>
                </a:solidFill>
                <a:latin typeface="system-ui"/>
              </a:rPr>
              <a:t>How might NYT content have wound up in OpenAI’s training set without their directly circumventing the paywall?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1313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F35BB-6A43-603C-9A14-6366C4E8C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6171"/>
          </a:xfrm>
        </p:spPr>
        <p:txBody>
          <a:bodyPr/>
          <a:lstStyle/>
          <a:p>
            <a:r>
              <a:rPr lang="en-US" dirty="0"/>
              <a:t>Back to OpenAI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6CC74-7B8F-1737-4046-D9CFF9CA6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261"/>
            <a:ext cx="10515600" cy="4586702"/>
          </a:xfrm>
        </p:spPr>
        <p:txBody>
          <a:bodyPr/>
          <a:lstStyle/>
          <a:p>
            <a:r>
              <a:rPr lang="en-US" dirty="0">
                <a:solidFill>
                  <a:srgbClr val="1A1A1A"/>
                </a:solidFill>
                <a:latin typeface="system-ui"/>
              </a:rPr>
              <a:t>How might NYT content have wound up in OpenAI’s training set without their directly circumventing the paywall?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Google caches</a:t>
            </a:r>
          </a:p>
          <a:p>
            <a:pPr lvl="1"/>
            <a:r>
              <a:rPr lang="en-US" dirty="0"/>
              <a:t>Allows search engines to index paid content.</a:t>
            </a:r>
          </a:p>
          <a:p>
            <a:r>
              <a:rPr lang="en-US" dirty="0"/>
              <a:t>Quotes on third-party sites</a:t>
            </a:r>
          </a:p>
          <a:p>
            <a:endParaRPr lang="en-US" dirty="0"/>
          </a:p>
          <a:p>
            <a:r>
              <a:rPr lang="en-US" dirty="0"/>
              <a:t>Other archives</a:t>
            </a:r>
          </a:p>
        </p:txBody>
      </p:sp>
    </p:spTree>
    <p:extLst>
      <p:ext uri="{BB962C8B-B14F-4D97-AF65-F5344CB8AC3E}">
        <p14:creationId xmlns:p14="http://schemas.microsoft.com/office/powerpoint/2010/main" val="19679841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92C41-9B02-6E2A-279D-DCB06F05C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training a copyright violation?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9A56E-BA83-DA5F-D795-0432BE3C1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OpenAI will likely argue that this is fair use.</a:t>
            </a:r>
          </a:p>
          <a:p>
            <a:pPr lvl="1"/>
            <a:r>
              <a:rPr lang="en-US" dirty="0"/>
              <a:t>Training an LLM is transforming, like Google Books, they may claim.</a:t>
            </a:r>
          </a:p>
          <a:p>
            <a:pPr lvl="1"/>
            <a:endParaRPr lang="en-US" dirty="0"/>
          </a:p>
          <a:p>
            <a:r>
              <a:rPr lang="en-US" dirty="0"/>
              <a:t>They may also argue that they only trained on content that was </a:t>
            </a:r>
            <a:r>
              <a:rPr lang="en-US" dirty="0" err="1"/>
              <a:t>publically</a:t>
            </a:r>
            <a:r>
              <a:rPr lang="en-US" dirty="0"/>
              <a:t> available.</a:t>
            </a:r>
          </a:p>
          <a:p>
            <a:endParaRPr lang="en-US" dirty="0"/>
          </a:p>
          <a:p>
            <a:r>
              <a:rPr lang="en-US" dirty="0"/>
              <a:t>They will also argue that it’s not possible for the NYT to look at the insides of an LLM and see the infringing content.</a:t>
            </a:r>
          </a:p>
        </p:txBody>
      </p:sp>
    </p:spTree>
    <p:extLst>
      <p:ext uri="{BB962C8B-B14F-4D97-AF65-F5344CB8AC3E}">
        <p14:creationId xmlns:p14="http://schemas.microsoft.com/office/powerpoint/2010/main" val="1595269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61A67-29B1-867B-2039-4179920A5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LLM outputs violate copyright?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38F5EB-A134-6D66-9D52-344998A83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may be more difficult for OpenAI.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They might try to argue that there is no demonstrated financial harm to the NYT, or that this is fair use.</a:t>
            </a:r>
          </a:p>
          <a:p>
            <a:endParaRPr lang="en-US" dirty="0"/>
          </a:p>
          <a:p>
            <a:r>
              <a:rPr lang="en-US" dirty="0"/>
              <a:t>OpenAI also argues that using their tools to break the law is a violation of their terms of service.</a:t>
            </a:r>
          </a:p>
        </p:txBody>
      </p:sp>
    </p:spTree>
    <p:extLst>
      <p:ext uri="{BB962C8B-B14F-4D97-AF65-F5344CB8AC3E}">
        <p14:creationId xmlns:p14="http://schemas.microsoft.com/office/powerpoint/2010/main" val="17939261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3597F-0921-221D-D364-0F1C7D438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2A5BE-7F3C-2139-F5D1-C530BEC27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that OpenAI takes our class on as a client. </a:t>
            </a:r>
          </a:p>
          <a:p>
            <a:endParaRPr lang="en-US" dirty="0"/>
          </a:p>
          <a:p>
            <a:r>
              <a:rPr lang="en-US" dirty="0"/>
              <a:t>How would you advise them to proceed so as to avoid losing a lawsuit?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Technical solutions?</a:t>
            </a:r>
          </a:p>
          <a:p>
            <a:pPr lvl="1"/>
            <a:r>
              <a:rPr lang="en-US" dirty="0"/>
              <a:t>Legal solutions?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4104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DE5DB-3A7D-FDC6-5D73-26F87FD1E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816AA-9CD1-23F6-343C-7C2C2DB2D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that Gavin Newson calls us for our advice on how to write new legislation surrounding LLMs.</a:t>
            </a:r>
          </a:p>
          <a:p>
            <a:endParaRPr lang="en-US" dirty="0"/>
          </a:p>
          <a:p>
            <a:r>
              <a:rPr lang="en-US" dirty="0"/>
              <a:t>What issues would you recommend that he pay attention to?</a:t>
            </a:r>
          </a:p>
          <a:p>
            <a:endParaRPr lang="en-US" dirty="0"/>
          </a:p>
          <a:p>
            <a:r>
              <a:rPr lang="en-US" dirty="0"/>
              <a:t>Who are the different stakeholders that we should consult?</a:t>
            </a:r>
          </a:p>
        </p:txBody>
      </p:sp>
    </p:spTree>
    <p:extLst>
      <p:ext uri="{BB962C8B-B14F-4D97-AF65-F5344CB8AC3E}">
        <p14:creationId xmlns:p14="http://schemas.microsoft.com/office/powerpoint/2010/main" val="61495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7E5A5-ED74-5941-64B1-C0257A008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Optopia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5CEAD-D715-46A6-E8BD-615E7281C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 to </a:t>
            </a:r>
            <a:r>
              <a:rPr lang="en-US" dirty="0" err="1"/>
              <a:t>optopia</a:t>
            </a:r>
            <a:r>
              <a:rPr lang="en-US" dirty="0"/>
              <a:t> again.</a:t>
            </a:r>
          </a:p>
          <a:p>
            <a:endParaRPr lang="en-US" dirty="0"/>
          </a:p>
          <a:p>
            <a:r>
              <a:rPr lang="en-US" dirty="0"/>
              <a:t>Moving forward from here, what does a better world look like?</a:t>
            </a:r>
          </a:p>
          <a:p>
            <a:r>
              <a:rPr lang="en-US" dirty="0"/>
              <a:t>What can we put in place to help move there?</a:t>
            </a:r>
          </a:p>
        </p:txBody>
      </p:sp>
    </p:spTree>
    <p:extLst>
      <p:ext uri="{BB962C8B-B14F-4D97-AF65-F5344CB8AC3E}">
        <p14:creationId xmlns:p14="http://schemas.microsoft.com/office/powerpoint/2010/main" val="38843712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68F42-94DF-5151-A773-6E3C8DD7E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BCBAB-ED7B-94EE-204D-2434788FE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0592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95E70-BD8D-74DA-2A66-EE0B38CF0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how does this stuff work anyway?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60404-AF54-F6C1-DFD8-65E0FECEF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3873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19177-4CBE-2DD2-185E-ADA480DED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this stuff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1D8E9-2491-0AD4-06CD-D9F009A1E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487" y="1661905"/>
            <a:ext cx="5920409" cy="456992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</a:t>
            </a:r>
            <a:r>
              <a:rPr lang="en-US" i="1" dirty="0"/>
              <a:t>transformer</a:t>
            </a:r>
            <a:r>
              <a:rPr lang="en-US" dirty="0"/>
              <a:t> is a kind of </a:t>
            </a:r>
            <a:r>
              <a:rPr lang="en-US" i="1" dirty="0"/>
              <a:t>neural network </a:t>
            </a:r>
            <a:r>
              <a:rPr lang="en-US" dirty="0"/>
              <a:t>(a particular AI architecture)</a:t>
            </a:r>
          </a:p>
          <a:p>
            <a:r>
              <a:rPr lang="en-US" dirty="0"/>
              <a:t>It’s really good at </a:t>
            </a:r>
            <a:r>
              <a:rPr lang="en-US" i="1" dirty="0"/>
              <a:t>mapping</a:t>
            </a:r>
            <a:r>
              <a:rPr lang="en-US" dirty="0"/>
              <a:t> inputs to outputs.</a:t>
            </a:r>
          </a:p>
          <a:p>
            <a:r>
              <a:rPr lang="en-US" dirty="0"/>
              <a:t>Originally designed for translation.</a:t>
            </a:r>
          </a:p>
          <a:p>
            <a:endParaRPr lang="en-US" dirty="0"/>
          </a:p>
          <a:p>
            <a:r>
              <a:rPr lang="en-US" dirty="0"/>
              <a:t>Turns out to also be really good at generating new inputs that are “like” the ones it’s seen.</a:t>
            </a:r>
          </a:p>
          <a:p>
            <a:endParaRPr lang="en-US" dirty="0"/>
          </a:p>
          <a:p>
            <a:r>
              <a:rPr lang="en-US" dirty="0"/>
              <a:t>Key idea: the transformer </a:t>
            </a:r>
            <a:r>
              <a:rPr lang="en-US" b="1" dirty="0"/>
              <a:t>does not</a:t>
            </a:r>
            <a:r>
              <a:rPr lang="en-US" dirty="0"/>
              <a:t> have any internal model or understanding.</a:t>
            </a:r>
          </a:p>
        </p:txBody>
      </p:sp>
      <p:pic>
        <p:nvPicPr>
          <p:cNvPr id="2050" name="Picture 2" descr="Transformer: A Novel Neural Network Architecture for Language Understanding">
            <a:extLst>
              <a:ext uri="{FF2B5EF4-FFF2-40B4-BE49-F238E27FC236}">
                <a16:creationId xmlns:a16="http://schemas.microsoft.com/office/drawing/2014/main" id="{B77B3A51-85D3-E054-931B-CD0B58C29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008" y="2330468"/>
            <a:ext cx="4703750" cy="1943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649790-4D82-4D63-84B1-4A70A1037094}"/>
              </a:ext>
            </a:extLst>
          </p:cNvPr>
          <p:cNvSpPr txBox="1"/>
          <p:nvPr/>
        </p:nvSpPr>
        <p:spPr>
          <a:xfrm>
            <a:off x="7325139" y="4422913"/>
            <a:ext cx="44229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transformer </a:t>
            </a:r>
            <a:r>
              <a:rPr lang="en-US" i="1" dirty="0"/>
              <a:t>adaptively</a:t>
            </a:r>
            <a:r>
              <a:rPr lang="en-US" dirty="0"/>
              <a:t> pays attention to particular words based on the word being processed.</a:t>
            </a:r>
          </a:p>
        </p:txBody>
      </p:sp>
    </p:spTree>
    <p:extLst>
      <p:ext uri="{BB962C8B-B14F-4D97-AF65-F5344CB8AC3E}">
        <p14:creationId xmlns:p14="http://schemas.microsoft.com/office/powerpoint/2010/main" val="1676726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01575-2EE0-864B-9780-DF3F35540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Protecting Intellectual Property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18B80-7C54-2940-8BF7-5AD6A0470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Intellectual property </a:t>
            </a:r>
            <a:r>
              <a:rPr lang="en-US" dirty="0"/>
              <a:t>is a work that is the result of creative activity or ideas.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Books, songs, manuscripts, computer programs, poems, slogans, artwork, movies, video games, processes, designs, symbols, and more.</a:t>
            </a:r>
          </a:p>
          <a:p>
            <a:pPr lvl="1"/>
            <a:endParaRPr lang="en-US" dirty="0"/>
          </a:p>
          <a:p>
            <a:r>
              <a:rPr lang="en-US" dirty="0"/>
              <a:t>There are several ways to protect intellectual property, depending on its nature.</a:t>
            </a:r>
          </a:p>
        </p:txBody>
      </p:sp>
    </p:spTree>
    <p:extLst>
      <p:ext uri="{BB962C8B-B14F-4D97-AF65-F5344CB8AC3E}">
        <p14:creationId xmlns:p14="http://schemas.microsoft.com/office/powerpoint/2010/main" val="39224370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5596C-5F76-0695-214E-82105DDBB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37"/>
            <a:ext cx="10515600" cy="1325563"/>
          </a:xfrm>
        </p:spPr>
        <p:txBody>
          <a:bodyPr/>
          <a:lstStyle/>
          <a:p>
            <a:r>
              <a:rPr lang="en-US" dirty="0"/>
              <a:t>Large Language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CE73A-9DCA-6C22-757D-AF027AEC8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801480"/>
          </a:xfrm>
        </p:spPr>
        <p:txBody>
          <a:bodyPr/>
          <a:lstStyle/>
          <a:p>
            <a:r>
              <a:rPr lang="en-US" dirty="0"/>
              <a:t>To make this work, we need </a:t>
            </a:r>
            <a:r>
              <a:rPr lang="en-US" b="1" dirty="0"/>
              <a:t>lots</a:t>
            </a:r>
            <a:r>
              <a:rPr lang="en-US" dirty="0"/>
              <a:t> of data in order to learn complex relationships between combinations of words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Massive datasets, lots of data cleaning and preprocessing needed.</a:t>
            </a:r>
          </a:p>
          <a:p>
            <a:pPr lvl="1"/>
            <a:r>
              <a:rPr lang="en-US" dirty="0"/>
              <a:t>Some languages are more well-represented than others.</a:t>
            </a:r>
          </a:p>
          <a:p>
            <a:pPr lvl="1"/>
            <a:endParaRPr lang="en-US" dirty="0"/>
          </a:p>
          <a:p>
            <a:r>
              <a:rPr lang="en-US" dirty="0"/>
              <a:t>This final statistical relationship between words is called a </a:t>
            </a:r>
            <a:r>
              <a:rPr lang="en-US" i="1" dirty="0"/>
              <a:t>large language model.</a:t>
            </a:r>
          </a:p>
          <a:p>
            <a:pPr lvl="1"/>
            <a:r>
              <a:rPr lang="en-US" dirty="0"/>
              <a:t>“The _______ and fluffy cat”</a:t>
            </a:r>
          </a:p>
          <a:p>
            <a:pPr lvl="1"/>
            <a:r>
              <a:rPr lang="en-US" dirty="0"/>
              <a:t>The orange and fluffy cat ______”</a:t>
            </a:r>
          </a:p>
          <a:p>
            <a:pPr lvl="1"/>
            <a:r>
              <a:rPr lang="en-US" dirty="0"/>
              <a:t>“The orange and fluffy cat” -&gt; “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gato</a:t>
            </a:r>
            <a:r>
              <a:rPr lang="en-US" dirty="0"/>
              <a:t> </a:t>
            </a:r>
            <a:r>
              <a:rPr lang="en-US" dirty="0" err="1"/>
              <a:t>naranja</a:t>
            </a:r>
            <a:r>
              <a:rPr lang="en-US" dirty="0"/>
              <a:t> </a:t>
            </a:r>
            <a:r>
              <a:rPr lang="en-US" dirty="0" err="1"/>
              <a:t>esponjoso</a:t>
            </a:r>
            <a:r>
              <a:rPr lang="en-US" dirty="0"/>
              <a:t>”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498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14589-264A-67C7-6859-A639324B0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ChatGPT, Gemini, et 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3A957-038D-0964-B75D-68E5B8F83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LLMs are at the core of these tools.</a:t>
            </a:r>
          </a:p>
          <a:p>
            <a:r>
              <a:rPr lang="en-US" dirty="0"/>
              <a:t>They are trained using human reinforcement to get really good at the task of “given this input, what’s the next sequence of tokens?”</a:t>
            </a:r>
          </a:p>
          <a:p>
            <a:endParaRPr lang="en-US" dirty="0"/>
          </a:p>
          <a:p>
            <a:r>
              <a:rPr lang="en-US" dirty="0"/>
              <a:t>Insights:</a:t>
            </a:r>
          </a:p>
          <a:p>
            <a:pPr lvl="1"/>
            <a:r>
              <a:rPr lang="en-US" dirty="0"/>
              <a:t>Training on essentially all of written human knowledge allows for the discovery of complex relationships.</a:t>
            </a:r>
          </a:p>
          <a:p>
            <a:pPr lvl="1"/>
            <a:r>
              <a:rPr lang="en-US" dirty="0"/>
              <a:t>No “internal model” or common-sense knowledge.</a:t>
            </a:r>
          </a:p>
          <a:p>
            <a:pPr lvl="1"/>
            <a:r>
              <a:rPr lang="en-US" dirty="0"/>
              <a:t>Many common tasks require a small subset of this knowledge</a:t>
            </a:r>
          </a:p>
          <a:p>
            <a:pPr lvl="1"/>
            <a:r>
              <a:rPr lang="en-US" dirty="0"/>
              <a:t>Guiding users towards tasks that LLMs do well at is important. </a:t>
            </a:r>
          </a:p>
        </p:txBody>
      </p:sp>
    </p:spTree>
    <p:extLst>
      <p:ext uri="{BB962C8B-B14F-4D97-AF65-F5344CB8AC3E}">
        <p14:creationId xmlns:p14="http://schemas.microsoft.com/office/powerpoint/2010/main" val="26176835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F907-CC33-1FB5-C545-867A84F7E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LLMs vs Search Engines vs Wikipedia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A6CE9-284E-02D2-00BC-FE9AE2BA0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566" y="1702055"/>
            <a:ext cx="4018008" cy="4006767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en-US" sz="1800" dirty="0"/>
              <a:t>Search engine:</a:t>
            </a:r>
          </a:p>
          <a:p>
            <a:pPr lvl="1"/>
            <a:r>
              <a:rPr lang="en-US" sz="1800" dirty="0"/>
              <a:t>Crawls the web to find actual documents and stores them.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When you search, tries to match your query to the stored documents.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/>
              <a:t>Results are as true as the documents being stored.</a:t>
            </a:r>
          </a:p>
          <a:p>
            <a:pPr lvl="2"/>
            <a:r>
              <a:rPr lang="en-US" sz="1800" dirty="0"/>
              <a:t>Just because something is on the web doesn’t make it true!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0A056F-AFA8-E4F7-C383-83B9CF7145AF}"/>
              </a:ext>
            </a:extLst>
          </p:cNvPr>
          <p:cNvSpPr txBox="1"/>
          <p:nvPr/>
        </p:nvSpPr>
        <p:spPr>
          <a:xfrm>
            <a:off x="4806777" y="1712229"/>
            <a:ext cx="4111488" cy="424731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LLM: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Trained using a huge collection of documents.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statistical relationships between words are stored.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you prompt, it generates a sequence of strings deemed the most likely response.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No ground truth! </a:t>
            </a:r>
            <a:r>
              <a:rPr lang="en-US" dirty="0"/>
              <a:t>There is not necessarily an actual document being referenced.*</a:t>
            </a:r>
            <a:endParaRPr lang="en-US" b="1" dirty="0"/>
          </a:p>
          <a:p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4A20E7-864F-48A2-5AAD-9C1F445226CC}"/>
              </a:ext>
            </a:extLst>
          </p:cNvPr>
          <p:cNvSpPr txBox="1"/>
          <p:nvPr/>
        </p:nvSpPr>
        <p:spPr>
          <a:xfrm>
            <a:off x="2792631" y="6295165"/>
            <a:ext cx="4324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*Fixing this is a primary goal of most LLMs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A2B644-6E91-9387-A767-E6F076073D70}"/>
              </a:ext>
            </a:extLst>
          </p:cNvPr>
          <p:cNvSpPr txBox="1"/>
          <p:nvPr/>
        </p:nvSpPr>
        <p:spPr>
          <a:xfrm>
            <a:off x="9071919" y="1748816"/>
            <a:ext cx="2508422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Wikipedia: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Crowd-sourced encyclopedia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Truth is verified through community volunteers</a:t>
            </a:r>
          </a:p>
        </p:txBody>
      </p:sp>
    </p:spTree>
    <p:extLst>
      <p:ext uri="{BB962C8B-B14F-4D97-AF65-F5344CB8AC3E}">
        <p14:creationId xmlns:p14="http://schemas.microsoft.com/office/powerpoint/2010/main" val="30854445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881DF-EB91-C17C-B54F-0CF072C3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4E4DF-7DB9-C2A1-9912-711000BFA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about image generation?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start with a similar idea – we need a </a:t>
            </a:r>
            <a:r>
              <a:rPr lang="en-US" i="1" dirty="0"/>
              <a:t>generative model.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dirty="0"/>
              <a:t>Where do we get that?</a:t>
            </a:r>
          </a:p>
        </p:txBody>
      </p:sp>
    </p:spTree>
    <p:extLst>
      <p:ext uri="{BB962C8B-B14F-4D97-AF65-F5344CB8AC3E}">
        <p14:creationId xmlns:p14="http://schemas.microsoft.com/office/powerpoint/2010/main" val="19494248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EE65-5F3D-D581-793B-B117A2AE4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pixels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0D4E6C-BCC9-18AF-B6E7-E07898686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84" y="1690688"/>
            <a:ext cx="3843100" cy="28936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43A109-438A-44F2-0B01-7154DFC5A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709" y="1551084"/>
            <a:ext cx="1540476" cy="273084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045D38B-7C70-E7D9-59D3-C2E1504FC7BC}"/>
              </a:ext>
            </a:extLst>
          </p:cNvPr>
          <p:cNvCxnSpPr>
            <a:cxnSpLocks/>
          </p:cNvCxnSpPr>
          <p:nvPr/>
        </p:nvCxnSpPr>
        <p:spPr>
          <a:xfrm flipH="1">
            <a:off x="2866768" y="1690688"/>
            <a:ext cx="3348681" cy="144683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1E88045-0BE2-D0EA-4D89-A2C2677AD057}"/>
              </a:ext>
            </a:extLst>
          </p:cNvPr>
          <p:cNvCxnSpPr>
            <a:cxnSpLocks/>
          </p:cNvCxnSpPr>
          <p:nvPr/>
        </p:nvCxnSpPr>
        <p:spPr>
          <a:xfrm flipH="1" flipV="1">
            <a:off x="2866768" y="3237470"/>
            <a:ext cx="3426941" cy="92318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0F4BC1D-1FA0-3285-8AAC-7B102922489F}"/>
              </a:ext>
            </a:extLst>
          </p:cNvPr>
          <p:cNvSpPr txBox="1"/>
          <p:nvPr/>
        </p:nvSpPr>
        <p:spPr>
          <a:xfrm>
            <a:off x="432486" y="4797980"/>
            <a:ext cx="88907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Images are comprised of a large number of </a:t>
            </a:r>
            <a:r>
              <a:rPr lang="en-US" i="1" dirty="0"/>
              <a:t>pixels</a:t>
            </a:r>
            <a:r>
              <a:rPr lang="en-US" dirty="0"/>
              <a:t>. </a:t>
            </a:r>
          </a:p>
          <a:p>
            <a:r>
              <a:rPr lang="en-US" dirty="0"/>
              <a:t>A pixel can be thought of as a set of numbers &lt;</a:t>
            </a:r>
            <a:r>
              <a:rPr lang="en-US" dirty="0" err="1"/>
              <a:t>x,y,z</a:t>
            </a:r>
            <a:r>
              <a:rPr lang="en-US" dirty="0"/>
              <a:t>&gt; representing the color at that point.</a:t>
            </a:r>
          </a:p>
          <a:p>
            <a:r>
              <a:rPr lang="en-US" dirty="0"/>
              <a:t>    &lt;</a:t>
            </a:r>
            <a:r>
              <a:rPr lang="en-US" dirty="0" err="1"/>
              <a:t>x,y,z</a:t>
            </a:r>
            <a:r>
              <a:rPr lang="en-US" dirty="0"/>
              <a:t>&gt; are usually the red, green, and blue in that color. </a:t>
            </a:r>
          </a:p>
          <a:p>
            <a:r>
              <a:rPr lang="en-US" dirty="0"/>
              <a:t>That means that we can think of a picture as an array of </a:t>
            </a:r>
            <a:r>
              <a:rPr lang="en-US" i="1" dirty="0"/>
              <a:t>features, </a:t>
            </a:r>
            <a:r>
              <a:rPr lang="en-US" dirty="0"/>
              <a:t>each of which is a pixel.</a:t>
            </a:r>
          </a:p>
        </p:txBody>
      </p:sp>
    </p:spTree>
    <p:extLst>
      <p:ext uri="{BB962C8B-B14F-4D97-AF65-F5344CB8AC3E}">
        <p14:creationId xmlns:p14="http://schemas.microsoft.com/office/powerpoint/2010/main" val="12112055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0D9D9-FDEF-13DE-8E57-1E25CD32F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Classifying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556C2-87B0-DB30-4156-F43C58ABF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being learned?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9093F5-898D-FED1-E536-B85F0E87C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174" y="3010694"/>
            <a:ext cx="558800" cy="990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461C3A-7D09-4337-6CC8-A8E78DDCE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087" y="2309191"/>
            <a:ext cx="558800" cy="990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5083A3-F4E4-AFC8-2A7D-68C4DF81B6CC}"/>
              </a:ext>
            </a:extLst>
          </p:cNvPr>
          <p:cNvSpPr txBox="1"/>
          <p:nvPr/>
        </p:nvSpPr>
        <p:spPr>
          <a:xfrm>
            <a:off x="2355574" y="2405270"/>
            <a:ext cx="3882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Low-level relationships between pixels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D6894E-B80C-F1DA-C1E8-5A46B4F19D0E}"/>
              </a:ext>
            </a:extLst>
          </p:cNvPr>
          <p:cNvSpPr txBox="1"/>
          <p:nvPr/>
        </p:nvSpPr>
        <p:spPr>
          <a:xfrm>
            <a:off x="2974375" y="3321328"/>
            <a:ext cx="4020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composed into higher-level features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FF3CF4-1F1E-7115-1907-5DF1B295FF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7400" y="4019411"/>
            <a:ext cx="2768600" cy="1828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0A139AE-E800-830A-42B6-6D5CA9F5D1A7}"/>
              </a:ext>
            </a:extLst>
          </p:cNvPr>
          <p:cNvSpPr/>
          <p:nvPr/>
        </p:nvSpPr>
        <p:spPr>
          <a:xfrm>
            <a:off x="3546388" y="4125416"/>
            <a:ext cx="827903" cy="804930"/>
          </a:xfrm>
          <a:prstGeom prst="rect">
            <a:avLst/>
          </a:prstGeom>
          <a:solidFill>
            <a:srgbClr val="1D9A78">
              <a:alpha val="239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8C0170-3397-001F-7327-68029B1C239E}"/>
              </a:ext>
            </a:extLst>
          </p:cNvPr>
          <p:cNvSpPr/>
          <p:nvPr/>
        </p:nvSpPr>
        <p:spPr>
          <a:xfrm>
            <a:off x="5301049" y="4035989"/>
            <a:ext cx="646669" cy="804930"/>
          </a:xfrm>
          <a:prstGeom prst="rect">
            <a:avLst/>
          </a:prstGeom>
          <a:solidFill>
            <a:srgbClr val="1D9A78">
              <a:alpha val="239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21CC22-F347-FE7C-24D6-94BC7D82FCDA}"/>
              </a:ext>
            </a:extLst>
          </p:cNvPr>
          <p:cNvSpPr/>
          <p:nvPr/>
        </p:nvSpPr>
        <p:spPr>
          <a:xfrm>
            <a:off x="4570428" y="4975856"/>
            <a:ext cx="827903" cy="804930"/>
          </a:xfrm>
          <a:prstGeom prst="rect">
            <a:avLst/>
          </a:prstGeom>
          <a:solidFill>
            <a:srgbClr val="1D9A78">
              <a:alpha val="239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D50033-90B2-D078-43E6-4AD6A3908932}"/>
              </a:ext>
            </a:extLst>
          </p:cNvPr>
          <p:cNvSpPr txBox="1"/>
          <p:nvPr/>
        </p:nvSpPr>
        <p:spPr>
          <a:xfrm>
            <a:off x="6586151" y="4438454"/>
            <a:ext cx="4767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then relationships between these features are induced.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A9FC18-2DD3-4535-E458-5BD44E177EB3}"/>
              </a:ext>
            </a:extLst>
          </p:cNvPr>
          <p:cNvSpPr txBox="1"/>
          <p:nvPr/>
        </p:nvSpPr>
        <p:spPr>
          <a:xfrm>
            <a:off x="6683760" y="5261542"/>
            <a:ext cx="52652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 with this set of relationships between features are placed into the class “Obi-wan”.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1DC216-725B-8FE5-B529-1E1320F5F8B8}"/>
              </a:ext>
            </a:extLst>
          </p:cNvPr>
          <p:cNvSpPr txBox="1"/>
          <p:nvPr/>
        </p:nvSpPr>
        <p:spPr>
          <a:xfrm>
            <a:off x="168429" y="4454991"/>
            <a:ext cx="30106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We have redefined the problem from</a:t>
            </a:r>
          </a:p>
          <a:p>
            <a:r>
              <a:rPr lang="en-US" dirty="0"/>
              <a:t>”is that a cat” to “does this collection of pixels meet a threshold.”</a:t>
            </a:r>
          </a:p>
        </p:txBody>
      </p:sp>
    </p:spTree>
    <p:extLst>
      <p:ext uri="{BB962C8B-B14F-4D97-AF65-F5344CB8AC3E}">
        <p14:creationId xmlns:p14="http://schemas.microsoft.com/office/powerpoint/2010/main" val="32456808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CEFBF-54A8-59B4-1A6F-813025EC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generation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EE91FB-ADA1-DF93-8F94-708107C2D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700" y="1868874"/>
            <a:ext cx="2352261" cy="17711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749087-5031-EFC1-46FF-C4322DC7C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41" y="3940566"/>
            <a:ext cx="2456389" cy="18495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B53729-97AA-F63B-F982-64BEEC8E2B4A}"/>
              </a:ext>
            </a:extLst>
          </p:cNvPr>
          <p:cNvSpPr/>
          <p:nvPr/>
        </p:nvSpPr>
        <p:spPr>
          <a:xfrm>
            <a:off x="4497859" y="3015049"/>
            <a:ext cx="1598141" cy="116153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5D17EFF-2DDD-8DB4-33F5-D0E0F4663523}"/>
              </a:ext>
            </a:extLst>
          </p:cNvPr>
          <p:cNvCxnSpPr>
            <a:cxnSpLocks/>
          </p:cNvCxnSpPr>
          <p:nvPr/>
        </p:nvCxnSpPr>
        <p:spPr>
          <a:xfrm>
            <a:off x="3474030" y="2611740"/>
            <a:ext cx="971544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A0FE076-32BF-287B-11DC-BB6D5CBBA5D6}"/>
              </a:ext>
            </a:extLst>
          </p:cNvPr>
          <p:cNvCxnSpPr>
            <a:cxnSpLocks/>
          </p:cNvCxnSpPr>
          <p:nvPr/>
        </p:nvCxnSpPr>
        <p:spPr>
          <a:xfrm flipV="1">
            <a:off x="3608173" y="3940566"/>
            <a:ext cx="889686" cy="61907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AD4A06-BC02-01DA-AA25-023EF40B543A}"/>
              </a:ext>
            </a:extLst>
          </p:cNvPr>
          <p:cNvCxnSpPr>
            <a:cxnSpLocks/>
          </p:cNvCxnSpPr>
          <p:nvPr/>
        </p:nvCxnSpPr>
        <p:spPr>
          <a:xfrm>
            <a:off x="6148285" y="3475474"/>
            <a:ext cx="108561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B64F599-7572-822E-057E-76EA0A4859CD}"/>
              </a:ext>
            </a:extLst>
          </p:cNvPr>
          <p:cNvSpPr txBox="1"/>
          <p:nvPr/>
        </p:nvSpPr>
        <p:spPr>
          <a:xfrm>
            <a:off x="7488195" y="3244334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”Obi-Wan”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8AC9E9-CC58-FCEB-28FD-E358A06640CB}"/>
              </a:ext>
            </a:extLst>
          </p:cNvPr>
          <p:cNvSpPr txBox="1"/>
          <p:nvPr/>
        </p:nvSpPr>
        <p:spPr>
          <a:xfrm>
            <a:off x="4815103" y="3290808"/>
            <a:ext cx="107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Classifier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64DDD2-8A4A-4D27-3485-EC879798DB4F}"/>
              </a:ext>
            </a:extLst>
          </p:cNvPr>
          <p:cNvSpPr txBox="1"/>
          <p:nvPr/>
        </p:nvSpPr>
        <p:spPr>
          <a:xfrm>
            <a:off x="6409310" y="4680671"/>
            <a:ext cx="386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if we took our image classifier …</a:t>
            </a:r>
          </a:p>
        </p:txBody>
      </p:sp>
    </p:spTree>
    <p:extLst>
      <p:ext uri="{BB962C8B-B14F-4D97-AF65-F5344CB8AC3E}">
        <p14:creationId xmlns:p14="http://schemas.microsoft.com/office/powerpoint/2010/main" val="17417432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CEFBF-54A8-59B4-1A6F-813025EC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generation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EE91FB-ADA1-DF93-8F94-708107C2D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700" y="1868874"/>
            <a:ext cx="2352261" cy="17711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749087-5031-EFC1-46FF-C4322DC7C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41" y="3940566"/>
            <a:ext cx="2456389" cy="18495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B53729-97AA-F63B-F982-64BEEC8E2B4A}"/>
              </a:ext>
            </a:extLst>
          </p:cNvPr>
          <p:cNvSpPr/>
          <p:nvPr/>
        </p:nvSpPr>
        <p:spPr>
          <a:xfrm>
            <a:off x="4497859" y="3015049"/>
            <a:ext cx="1598141" cy="116153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5D17EFF-2DDD-8DB4-33F5-D0E0F4663523}"/>
              </a:ext>
            </a:extLst>
          </p:cNvPr>
          <p:cNvCxnSpPr>
            <a:cxnSpLocks/>
          </p:cNvCxnSpPr>
          <p:nvPr/>
        </p:nvCxnSpPr>
        <p:spPr>
          <a:xfrm flipH="1" flipV="1">
            <a:off x="3474030" y="2286000"/>
            <a:ext cx="1023829" cy="72904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A0FE076-32BF-287B-11DC-BB6D5CBBA5D6}"/>
              </a:ext>
            </a:extLst>
          </p:cNvPr>
          <p:cNvCxnSpPr>
            <a:cxnSpLocks/>
          </p:cNvCxnSpPr>
          <p:nvPr/>
        </p:nvCxnSpPr>
        <p:spPr>
          <a:xfrm flipH="1">
            <a:off x="3474030" y="3842951"/>
            <a:ext cx="1023829" cy="49427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AD4A06-BC02-01DA-AA25-023EF40B543A}"/>
              </a:ext>
            </a:extLst>
          </p:cNvPr>
          <p:cNvCxnSpPr>
            <a:cxnSpLocks/>
          </p:cNvCxnSpPr>
          <p:nvPr/>
        </p:nvCxnSpPr>
        <p:spPr>
          <a:xfrm flipH="1">
            <a:off x="6261652" y="3613666"/>
            <a:ext cx="10634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B64F599-7572-822E-057E-76EA0A4859CD}"/>
              </a:ext>
            </a:extLst>
          </p:cNvPr>
          <p:cNvSpPr txBox="1"/>
          <p:nvPr/>
        </p:nvSpPr>
        <p:spPr>
          <a:xfrm>
            <a:off x="7488195" y="3244334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”Obi-Wan”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8AC9E9-CC58-FCEB-28FD-E358A06640CB}"/>
              </a:ext>
            </a:extLst>
          </p:cNvPr>
          <p:cNvSpPr txBox="1"/>
          <p:nvPr/>
        </p:nvSpPr>
        <p:spPr>
          <a:xfrm>
            <a:off x="4815103" y="3290808"/>
            <a:ext cx="115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64DDD2-8A4A-4D27-3485-EC879798DB4F}"/>
              </a:ext>
            </a:extLst>
          </p:cNvPr>
          <p:cNvSpPr txBox="1"/>
          <p:nvPr/>
        </p:nvSpPr>
        <p:spPr>
          <a:xfrm>
            <a:off x="6409310" y="4680671"/>
            <a:ext cx="4944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ran it in reverse? </a:t>
            </a:r>
          </a:p>
          <a:p>
            <a:r>
              <a:rPr lang="en-US" dirty="0"/>
              <a:t>Then, for different classes of cats, we could make cat pictures!</a:t>
            </a:r>
          </a:p>
        </p:txBody>
      </p:sp>
    </p:spTree>
    <p:extLst>
      <p:ext uri="{BB962C8B-B14F-4D97-AF65-F5344CB8AC3E}">
        <p14:creationId xmlns:p14="http://schemas.microsoft.com/office/powerpoint/2010/main" val="208211700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5B043-2791-5F8D-E802-DAE989C45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9A853-2CB7-726B-449B-93FC9926E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Deep learning systems don’t work with text or images directly.</a:t>
            </a:r>
          </a:p>
          <a:p>
            <a:pPr lvl="1"/>
            <a:r>
              <a:rPr lang="en-US" dirty="0"/>
              <a:t>Too informationally dense.</a:t>
            </a:r>
          </a:p>
          <a:p>
            <a:r>
              <a:rPr lang="en-US" dirty="0"/>
              <a:t>Instead, they map their inputs into a smaller, more well-structured space. </a:t>
            </a:r>
          </a:p>
          <a:p>
            <a:pPr lvl="1"/>
            <a:r>
              <a:rPr lang="en-US" dirty="0"/>
              <a:t>This is called an </a:t>
            </a:r>
            <a:r>
              <a:rPr lang="en-US" i="1" dirty="0"/>
              <a:t>embedding.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Embeddings allow different tools to connect to each other. </a:t>
            </a:r>
          </a:p>
        </p:txBody>
      </p:sp>
    </p:spTree>
    <p:extLst>
      <p:ext uri="{BB962C8B-B14F-4D97-AF65-F5344CB8AC3E}">
        <p14:creationId xmlns:p14="http://schemas.microsoft.com/office/powerpoint/2010/main" val="30359766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16CC9-1FB4-027C-1BD0-EBAD3A711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generation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859C13-7CD3-BD31-28AB-F6F96449BE45}"/>
              </a:ext>
            </a:extLst>
          </p:cNvPr>
          <p:cNvSpPr txBox="1"/>
          <p:nvPr/>
        </p:nvSpPr>
        <p:spPr>
          <a:xfrm>
            <a:off x="691978" y="2990335"/>
            <a:ext cx="2032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”Orange fluffy cat”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D7AFCB-8F63-B248-4907-44A283994D26}"/>
              </a:ext>
            </a:extLst>
          </p:cNvPr>
          <p:cNvSpPr/>
          <p:nvPr/>
        </p:nvSpPr>
        <p:spPr>
          <a:xfrm>
            <a:off x="3781169" y="2686909"/>
            <a:ext cx="1754659" cy="902043"/>
          </a:xfrm>
          <a:prstGeom prst="rect">
            <a:avLst/>
          </a:prstGeom>
          <a:solidFill>
            <a:srgbClr val="8BC145">
              <a:alpha val="2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F3F952C-DF8D-B466-90DB-8F799EF4D550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2854411" y="3137931"/>
            <a:ext cx="92675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CA9428-B3AE-4773-444C-D73E7A47FD22}"/>
              </a:ext>
            </a:extLst>
          </p:cNvPr>
          <p:cNvCxnSpPr>
            <a:cxnSpLocks/>
          </p:cNvCxnSpPr>
          <p:nvPr/>
        </p:nvCxnSpPr>
        <p:spPr>
          <a:xfrm>
            <a:off x="5535828" y="3137931"/>
            <a:ext cx="56017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25731FF-70F8-074F-57F3-1B3C06D2CAFF}"/>
              </a:ext>
            </a:extLst>
          </p:cNvPr>
          <p:cNvSpPr txBox="1"/>
          <p:nvPr/>
        </p:nvSpPr>
        <p:spPr>
          <a:xfrm>
            <a:off x="6215449" y="2990335"/>
            <a:ext cx="1277914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embedding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2648A0-13FC-E7DB-C469-3A051FD0CD38}"/>
              </a:ext>
            </a:extLst>
          </p:cNvPr>
          <p:cNvSpPr/>
          <p:nvPr/>
        </p:nvSpPr>
        <p:spPr>
          <a:xfrm>
            <a:off x="7850659" y="2723979"/>
            <a:ext cx="1754659" cy="902043"/>
          </a:xfrm>
          <a:prstGeom prst="rect">
            <a:avLst/>
          </a:prstGeom>
          <a:solidFill>
            <a:srgbClr val="8BC145">
              <a:alpha val="2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generator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26F503A-6018-0983-9D54-99799027394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3363" y="3175001"/>
            <a:ext cx="35729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F82BFDF8-7FA1-7A74-8AA5-5D32CCCC8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228" y="4140366"/>
            <a:ext cx="2148540" cy="214854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8723BB-49AF-C0F1-CFD4-F892DA4F3246}"/>
              </a:ext>
            </a:extLst>
          </p:cNvPr>
          <p:cNvCxnSpPr>
            <a:cxnSpLocks/>
          </p:cNvCxnSpPr>
          <p:nvPr/>
        </p:nvCxnSpPr>
        <p:spPr>
          <a:xfrm flipH="1">
            <a:off x="7672011" y="3810688"/>
            <a:ext cx="637102" cy="111912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184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2FBA5-1FF6-784E-A460-2DDBE854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704E8-9663-A74C-86C7-D265524FA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Creative works, such as books, movies, songs, computer programs and plays can be </a:t>
            </a:r>
            <a:r>
              <a:rPr lang="en-US" i="1" dirty="0"/>
              <a:t>copyrighted.</a:t>
            </a:r>
          </a:p>
          <a:p>
            <a:pPr lvl="1"/>
            <a:r>
              <a:rPr lang="en-US" dirty="0"/>
              <a:t>Goal: give the artist exclusive rights to reproduce the work. </a:t>
            </a:r>
          </a:p>
          <a:p>
            <a:pPr lvl="1"/>
            <a:r>
              <a:rPr lang="en-US" dirty="0"/>
              <a:t>Copyright owners can license their work for a fee, permit or prohibit public performances, and allow or prohibit adaptations.</a:t>
            </a:r>
          </a:p>
          <a:p>
            <a:pPr lvl="1"/>
            <a:r>
              <a:rPr lang="en-US" dirty="0"/>
              <a:t>The expression, not the idea, is copyrighted.</a:t>
            </a:r>
          </a:p>
          <a:p>
            <a:pPr lvl="1"/>
            <a:r>
              <a:rPr lang="en-US" dirty="0"/>
              <a:t>Exceptions: fair use.</a:t>
            </a:r>
          </a:p>
          <a:p>
            <a:pPr lvl="1"/>
            <a:endParaRPr lang="en-US" dirty="0"/>
          </a:p>
          <a:p>
            <a:r>
              <a:rPr lang="en-US" dirty="0"/>
              <a:t>Works that are no longer copyrighted are in the </a:t>
            </a:r>
            <a:r>
              <a:rPr lang="en-US" i="1" dirty="0"/>
              <a:t>public domain.</a:t>
            </a:r>
          </a:p>
          <a:p>
            <a:pPr lvl="1"/>
            <a:r>
              <a:rPr lang="en-US" dirty="0"/>
              <a:t>Challenge: extended copyright periods == diminished public domain</a:t>
            </a:r>
          </a:p>
        </p:txBody>
      </p:sp>
    </p:spTree>
    <p:extLst>
      <p:ext uri="{BB962C8B-B14F-4D97-AF65-F5344CB8AC3E}">
        <p14:creationId xmlns:p14="http://schemas.microsoft.com/office/powerpoint/2010/main" val="151975258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76B6B-E0BB-0346-2C70-275ADC0B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CD320-4C13-98AB-CE7E-9903982A0C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trick is in connecting the prompt to a point in the space of images that are “correct.”</a:t>
            </a:r>
          </a:p>
          <a:p>
            <a:endParaRPr lang="en-US" dirty="0"/>
          </a:p>
          <a:p>
            <a:r>
              <a:rPr lang="en-US" dirty="0"/>
              <a:t>There’s no intentionality to what’s generated. Yet training on massive datasets can produce impressive results.</a:t>
            </a:r>
          </a:p>
          <a:p>
            <a:endParaRPr lang="en-US" dirty="0"/>
          </a:p>
          <a:p>
            <a:r>
              <a:rPr lang="en-US" dirty="0"/>
              <a:t>The lack of higher-order knowledge leads to issues like weird fingers; the generator is not “drawing a picture” but rather choosing pixels that are associated with other pixels given proximity to the prompt.</a:t>
            </a:r>
          </a:p>
        </p:txBody>
      </p:sp>
    </p:spTree>
    <p:extLst>
      <p:ext uri="{BB962C8B-B14F-4D97-AF65-F5344CB8AC3E}">
        <p14:creationId xmlns:p14="http://schemas.microsoft.com/office/powerpoint/2010/main" val="32642380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D2E0B-7FD7-DA1A-23BC-21019D39D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Incorporating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2B95F-B963-6AA4-D6C0-03E310F7C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core challenge with deep learning systems is their lack of </a:t>
            </a:r>
            <a:r>
              <a:rPr lang="en-US" i="1" dirty="0"/>
              <a:t>higher-order knowledge.</a:t>
            </a:r>
          </a:p>
          <a:p>
            <a:pPr marL="0" indent="0">
              <a:buNone/>
            </a:pPr>
            <a:endParaRPr lang="en-US" i="1" dirty="0"/>
          </a:p>
          <a:p>
            <a:pPr lvl="1"/>
            <a:r>
              <a:rPr lang="en-US" dirty="0"/>
              <a:t>This is not necessarily the case with other AI systems.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13654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3F5CF-744F-DC48-A7A1-66D190706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is not information</a:t>
            </a:r>
          </a:p>
          <a:p>
            <a:pPr marL="0" indent="0">
              <a:buNone/>
            </a:pPr>
            <a:r>
              <a:rPr lang="en-US" dirty="0"/>
              <a:t>Information is not knowledge</a:t>
            </a:r>
          </a:p>
          <a:p>
            <a:pPr marL="0" indent="0">
              <a:buNone/>
            </a:pPr>
            <a:r>
              <a:rPr lang="en-US" dirty="0"/>
              <a:t>Knowledge is not understanding</a:t>
            </a:r>
          </a:p>
          <a:p>
            <a:pPr marL="0" indent="0">
              <a:buNone/>
            </a:pPr>
            <a:r>
              <a:rPr lang="en-US" dirty="0"/>
              <a:t>Understanding is not wisdom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036263B-1319-8F1F-11EE-3EBDC0DE0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 of Knowing</a:t>
            </a:r>
          </a:p>
        </p:txBody>
      </p:sp>
    </p:spTree>
    <p:extLst>
      <p:ext uri="{BB962C8B-B14F-4D97-AF65-F5344CB8AC3E}">
        <p14:creationId xmlns:p14="http://schemas.microsoft.com/office/powerpoint/2010/main" val="7496464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3F5CF-744F-DC48-A7A1-66D190706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is not information</a:t>
            </a:r>
          </a:p>
          <a:p>
            <a:pPr marL="0" indent="0">
              <a:buNone/>
            </a:pPr>
            <a:r>
              <a:rPr lang="en-US" dirty="0"/>
              <a:t>Information is not knowledge</a:t>
            </a:r>
          </a:p>
          <a:p>
            <a:pPr marL="0" indent="0">
              <a:buNone/>
            </a:pPr>
            <a:r>
              <a:rPr lang="en-US" dirty="0"/>
              <a:t>Knowledge is not understanding</a:t>
            </a:r>
          </a:p>
          <a:p>
            <a:pPr marL="0" indent="0">
              <a:buNone/>
            </a:pPr>
            <a:r>
              <a:rPr lang="en-US" dirty="0"/>
              <a:t>Understanding is not wisdom.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97E483-F1A7-7B40-ACBA-6B801A0A4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910780"/>
            <a:ext cx="2642419" cy="2642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0BDBA2-1ECE-9C48-AD4C-E7159FCC2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2622" y="4001294"/>
            <a:ext cx="3094562" cy="23106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3ACB44-355C-4E4D-BCBB-AFFFD7F03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4182" y="3195483"/>
            <a:ext cx="3480620" cy="261046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784778F-9BCD-A015-CE91-22765BB52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 of Knowing</a:t>
            </a:r>
          </a:p>
        </p:txBody>
      </p:sp>
    </p:spTree>
    <p:extLst>
      <p:ext uri="{BB962C8B-B14F-4D97-AF65-F5344CB8AC3E}">
        <p14:creationId xmlns:p14="http://schemas.microsoft.com/office/powerpoint/2010/main" val="109444711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3F5CF-744F-DC48-A7A1-66D190706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978" y="1690688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Data is not information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Information is not knowledge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Knowledge is not understanding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Understanding is not wisdom.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What is data?</a:t>
            </a:r>
          </a:p>
          <a:p>
            <a:pPr marL="0" indent="0">
              <a:buNone/>
            </a:pPr>
            <a:r>
              <a:rPr lang="en-US" dirty="0"/>
              <a:t>	Facts, statistics, numbers, words, pictures, movies, sounds…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Blood pressure readings, patient charts, x-rays, dates, times…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BD353C-4E75-FEB1-BCF7-6002F5BB2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Levels of Knowing</a:t>
            </a:r>
          </a:p>
        </p:txBody>
      </p:sp>
    </p:spTree>
    <p:extLst>
      <p:ext uri="{BB962C8B-B14F-4D97-AF65-F5344CB8AC3E}">
        <p14:creationId xmlns:p14="http://schemas.microsoft.com/office/powerpoint/2010/main" val="42521093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3F5CF-744F-DC48-A7A1-66D190706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8761"/>
            <a:ext cx="10515600" cy="55182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is not information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Information is not knowledge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Knowledge is not understanding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Understanding is not wisdom.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What is information?</a:t>
            </a:r>
          </a:p>
          <a:p>
            <a:pPr marL="0" indent="0">
              <a:buNone/>
            </a:pPr>
            <a:r>
              <a:rPr lang="en-US" dirty="0"/>
              <a:t>	Information is data that tells us something we didn’t know	before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Patient’s name, increase in blood pressure, dark area on image.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3DA506-E6BC-2461-81DE-E1818DF0A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Levels of Knowing</a:t>
            </a:r>
          </a:p>
        </p:txBody>
      </p:sp>
    </p:spTree>
    <p:extLst>
      <p:ext uri="{BB962C8B-B14F-4D97-AF65-F5344CB8AC3E}">
        <p14:creationId xmlns:p14="http://schemas.microsoft.com/office/powerpoint/2010/main" val="196147838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3F5CF-744F-DC48-A7A1-66D190706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3394"/>
            <a:ext cx="10515600" cy="520356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Data is not information</a:t>
            </a:r>
          </a:p>
          <a:p>
            <a:pPr marL="0" indent="0">
              <a:buNone/>
            </a:pPr>
            <a:r>
              <a:rPr lang="en-US" dirty="0"/>
              <a:t>Information is not knowledge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Knowledge is not understanding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Understanding is not wisdom.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What is knowledge?</a:t>
            </a:r>
          </a:p>
          <a:p>
            <a:pPr marL="0" indent="0">
              <a:buNone/>
            </a:pPr>
            <a:r>
              <a:rPr lang="en-US" dirty="0"/>
              <a:t>	Knowledge is a way of arranging information.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Patient is a 54-year-old female with a history of hypertension. She is experiencing indigestion and dizziness.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F6CEF-94CE-67B5-061B-B310089C7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Levels of Knowing</a:t>
            </a:r>
          </a:p>
        </p:txBody>
      </p:sp>
    </p:spTree>
    <p:extLst>
      <p:ext uri="{BB962C8B-B14F-4D97-AF65-F5344CB8AC3E}">
        <p14:creationId xmlns:p14="http://schemas.microsoft.com/office/powerpoint/2010/main" val="326932947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3F5CF-744F-DC48-A7A1-66D190706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3394"/>
            <a:ext cx="10515600" cy="520356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Data is not information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Information is not knowledge</a:t>
            </a:r>
          </a:p>
          <a:p>
            <a:pPr marL="0" indent="0">
              <a:buNone/>
            </a:pPr>
            <a:r>
              <a:rPr lang="en-US" dirty="0"/>
              <a:t>Knowledge is not understanding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Understanding is not wisdom.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What is understanding?</a:t>
            </a:r>
          </a:p>
          <a:p>
            <a:pPr marL="0" indent="0">
              <a:buNone/>
            </a:pPr>
            <a:r>
              <a:rPr lang="en-US" dirty="0"/>
              <a:t>	Understanding is the ability to integrate knowledge and draw 	inferences.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Patient is a 54-year-old female with a history of hypertension. She is experiencing indigestion and dizziness. </a:t>
            </a:r>
          </a:p>
          <a:p>
            <a:pPr marL="0" indent="0">
              <a:buNone/>
            </a:pPr>
            <a:r>
              <a:rPr lang="en-US" dirty="0"/>
              <a:t>These symptoms are consistent with hypertension, but also with heart attack. Heart attack and hypertension are also related. The patient’s age also suggests heart attack as a possibility.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269D00-F0FE-673F-7C7C-93EEE020A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4119"/>
            <a:ext cx="10515600" cy="1325563"/>
          </a:xfrm>
        </p:spPr>
        <p:txBody>
          <a:bodyPr/>
          <a:lstStyle/>
          <a:p>
            <a:r>
              <a:rPr lang="en-US" dirty="0"/>
              <a:t>Levels of Knowing</a:t>
            </a:r>
          </a:p>
        </p:txBody>
      </p:sp>
    </p:spTree>
    <p:extLst>
      <p:ext uri="{BB962C8B-B14F-4D97-AF65-F5344CB8AC3E}">
        <p14:creationId xmlns:p14="http://schemas.microsoft.com/office/powerpoint/2010/main" val="81415399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3F5CF-744F-DC48-A7A1-66D190706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3394"/>
            <a:ext cx="10515600" cy="520356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Data is not information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Information is not knowledge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Knowledge is not understanding</a:t>
            </a:r>
          </a:p>
          <a:p>
            <a:pPr marL="0" indent="0">
              <a:buNone/>
            </a:pPr>
            <a:r>
              <a:rPr lang="en-US" dirty="0"/>
              <a:t>Understanding is not wisdom.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What is wisdom?</a:t>
            </a:r>
          </a:p>
          <a:p>
            <a:pPr marL="0" indent="0">
              <a:buNone/>
            </a:pPr>
            <a:r>
              <a:rPr lang="en-US" dirty="0"/>
              <a:t>	Wisdom is knowing how to apply understanding to achieve an 	outcome.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Given the risks associated with heart attack, the patient should be admitted to a hospital immediately and given aspirin to reduce clotting.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3B424-00D1-B34D-311C-6FC4EAC00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617"/>
            <a:ext cx="10515600" cy="1325563"/>
          </a:xfrm>
        </p:spPr>
        <p:txBody>
          <a:bodyPr/>
          <a:lstStyle/>
          <a:p>
            <a:r>
              <a:rPr lang="en-US" dirty="0"/>
              <a:t>Levels of Knowing</a:t>
            </a:r>
          </a:p>
        </p:txBody>
      </p:sp>
    </p:spTree>
    <p:extLst>
      <p:ext uri="{BB962C8B-B14F-4D97-AF65-F5344CB8AC3E}">
        <p14:creationId xmlns:p14="http://schemas.microsoft.com/office/powerpoint/2010/main" val="63622777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86020-4C14-89D5-699F-01CA23809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Levels of Knowing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3C374-0FAB-4BC8-2A19-90500A79C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Depending on the application, we may be comfortable with different levels of AI assistance.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In a medical setting, I’m comfortable with a computer generating information and knowledge, but I would prefer a human to bring in understanding and wisdom.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 a less risky setting (say vacuuming my house) I might be willing to delegate higher levels of knowledge to an AI assistant.</a:t>
            </a:r>
          </a:p>
        </p:txBody>
      </p:sp>
    </p:spTree>
    <p:extLst>
      <p:ext uri="{BB962C8B-B14F-4D97-AF65-F5344CB8AC3E}">
        <p14:creationId xmlns:p14="http://schemas.microsoft.com/office/powerpoint/2010/main" val="1159546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D0E21-E965-A5F3-A5F9-65A18CFF0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B37BD-F3C4-829A-1C3C-FB923D300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Copyright has exceptions. These are based on four criteria: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Character and purpose. Is it commercial or non-profit? Is it transformative? Does the new work add something new or different?</a:t>
            </a:r>
          </a:p>
          <a:p>
            <a:pPr lvl="2"/>
            <a:r>
              <a:rPr lang="en-US" dirty="0"/>
              <a:t>Parody and satire often fall in here.</a:t>
            </a:r>
          </a:p>
          <a:p>
            <a:pPr lvl="1"/>
            <a:r>
              <a:rPr lang="en-US" dirty="0"/>
              <a:t>Is the original work fiction or non-fiction? Is the original work published?</a:t>
            </a:r>
          </a:p>
          <a:p>
            <a:pPr lvl="1"/>
            <a:r>
              <a:rPr lang="en-US" dirty="0"/>
              <a:t>How much is taken from the original work?</a:t>
            </a:r>
          </a:p>
          <a:p>
            <a:pPr lvl="1"/>
            <a:r>
              <a:rPr lang="en-US" dirty="0"/>
              <a:t>What is the effect on the market for the original work?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239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48AE0-530F-2D0A-0FD2-33B6BE00F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Human-centered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97A31-BD64-FACF-2431-74A6EA7E6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Human-centered AI is simply the idea that the design of AI systems needs to place human needs </a:t>
            </a:r>
            <a:r>
              <a:rPr lang="en-US" i="1" dirty="0"/>
              <a:t>at the core of the design process.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What is the human need or problem being addressed?</a:t>
            </a:r>
          </a:p>
          <a:p>
            <a:pPr lvl="1"/>
            <a:r>
              <a:rPr lang="en-US" dirty="0"/>
              <a:t>How will this AI system reduce suffering or make human lives easier?</a:t>
            </a:r>
          </a:p>
          <a:p>
            <a:pPr lvl="1"/>
            <a:endParaRPr lang="en-US" dirty="0"/>
          </a:p>
          <a:p>
            <a:r>
              <a:rPr lang="en-US" dirty="0"/>
              <a:t>These are different goals from maximizing efficiency, increasing profit, or reducing costs, which place the </a:t>
            </a:r>
            <a:r>
              <a:rPr lang="en-US" i="1" dirty="0"/>
              <a:t>business</a:t>
            </a:r>
            <a:r>
              <a:rPr lang="en-US" dirty="0"/>
              <a:t> at the center of the design process.</a:t>
            </a:r>
          </a:p>
        </p:txBody>
      </p:sp>
    </p:spTree>
    <p:extLst>
      <p:ext uri="{BB962C8B-B14F-4D97-AF65-F5344CB8AC3E}">
        <p14:creationId xmlns:p14="http://schemas.microsoft.com/office/powerpoint/2010/main" val="226315349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25D30-86FF-5922-7344-13922A736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Human-centered AI ethics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C0424-0C31-6ADB-122C-C278F4958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change in frame presents an opportunity for a new way of thinking about AI ethics. </a:t>
            </a:r>
          </a:p>
          <a:p>
            <a:pPr lvl="1"/>
            <a:r>
              <a:rPr lang="en-US" dirty="0"/>
              <a:t>Away from “do no harm” to “also do good”</a:t>
            </a:r>
          </a:p>
          <a:p>
            <a:pPr lvl="1"/>
            <a:endParaRPr lang="en-US" dirty="0"/>
          </a:p>
          <a:p>
            <a:r>
              <a:rPr lang="en-US" dirty="0"/>
              <a:t>How does this interface with modern capitalism?</a:t>
            </a:r>
          </a:p>
          <a:p>
            <a:pPr lvl="1"/>
            <a:r>
              <a:rPr lang="en-US" dirty="0"/>
              <a:t>Bostrom’s “superintelligence” consumes the planet to make paperclips.</a:t>
            </a:r>
          </a:p>
          <a:p>
            <a:pPr lvl="1"/>
            <a:r>
              <a:rPr lang="en-US" dirty="0"/>
              <a:t>Can we as humans conceive of a world in which maximizing consumption is not the implicit goal?</a:t>
            </a:r>
          </a:p>
          <a:p>
            <a:pPr lvl="2"/>
            <a:r>
              <a:rPr lang="en-US" dirty="0"/>
              <a:t>Might an AI be wise enough to recognize the fallacy of </a:t>
            </a:r>
            <a:r>
              <a:rPr lang="en-US" dirty="0" err="1"/>
              <a:t>infinIte</a:t>
            </a:r>
            <a:r>
              <a:rPr lang="en-US" dirty="0"/>
              <a:t> growth?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3045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B494E-B179-146D-199B-0196D6A8E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49E08-1A28-171D-EDE3-CFB8BBD91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20795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60934-F2B8-6E32-8353-11E07BDBC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scenario – Construct your own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077FA-562B-7301-51A2-27E2CFB26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Phase 1: Runaway Future.</a:t>
            </a:r>
          </a:p>
          <a:p>
            <a:pPr lvl="1"/>
            <a:r>
              <a:rPr lang="en-US" dirty="0"/>
              <a:t>This is a scenario in which AI is not managed effectively.</a:t>
            </a:r>
          </a:p>
          <a:p>
            <a:pPr lvl="1"/>
            <a:endParaRPr lang="en-US" dirty="0"/>
          </a:p>
          <a:p>
            <a:r>
              <a:rPr lang="en-US" dirty="0"/>
              <a:t>Draw cards for:</a:t>
            </a:r>
          </a:p>
          <a:p>
            <a:pPr lvl="1"/>
            <a:r>
              <a:rPr lang="en-US" dirty="0"/>
              <a:t>Intended Use</a:t>
            </a:r>
          </a:p>
          <a:p>
            <a:pPr lvl="1"/>
            <a:r>
              <a:rPr lang="en-US" dirty="0"/>
              <a:t>Human Actor</a:t>
            </a:r>
          </a:p>
          <a:p>
            <a:pPr lvl="1"/>
            <a:r>
              <a:rPr lang="en-US" dirty="0"/>
              <a:t>Technology Type</a:t>
            </a:r>
          </a:p>
          <a:p>
            <a:pPr lvl="1"/>
            <a:r>
              <a:rPr lang="en-US" dirty="0"/>
              <a:t>Runaway Risk</a:t>
            </a:r>
          </a:p>
          <a:p>
            <a:pPr lvl="1"/>
            <a:r>
              <a:rPr lang="en-US" dirty="0"/>
              <a:t>Or use your own ideas.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Flesh this out into a scenario. </a:t>
            </a:r>
          </a:p>
        </p:txBody>
      </p:sp>
    </p:spTree>
    <p:extLst>
      <p:ext uri="{BB962C8B-B14F-4D97-AF65-F5344CB8AC3E}">
        <p14:creationId xmlns:p14="http://schemas.microsoft.com/office/powerpoint/2010/main" val="25754026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79D90-C291-F68D-CD17-753DCAF41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1DDAF-060A-48E6-4C75-881541A82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scenario – Construct your own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CA018-725B-7B6B-4371-F4C541DE7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Phase 2: a non-runaway future. In this case, humanity manages this problem semi-effectively.</a:t>
            </a:r>
          </a:p>
          <a:p>
            <a:r>
              <a:rPr lang="en-US" dirty="0"/>
              <a:t>Draw cards for:</a:t>
            </a:r>
          </a:p>
          <a:p>
            <a:pPr lvl="1"/>
            <a:r>
              <a:rPr lang="en-US" dirty="0"/>
              <a:t>Technology type</a:t>
            </a:r>
          </a:p>
          <a:p>
            <a:pPr lvl="1"/>
            <a:r>
              <a:rPr lang="en-US" dirty="0"/>
              <a:t>Intended use</a:t>
            </a:r>
          </a:p>
          <a:p>
            <a:pPr lvl="1"/>
            <a:r>
              <a:rPr lang="en-US" dirty="0"/>
              <a:t>Potential Benefit</a:t>
            </a:r>
          </a:p>
          <a:p>
            <a:pPr lvl="1"/>
            <a:r>
              <a:rPr lang="en-US" dirty="0"/>
              <a:t>Potential Risk</a:t>
            </a:r>
          </a:p>
          <a:p>
            <a:pPr lvl="1"/>
            <a:r>
              <a:rPr lang="en-US" dirty="0"/>
              <a:t>Human Actor</a:t>
            </a:r>
          </a:p>
          <a:p>
            <a:pPr lvl="1"/>
            <a:r>
              <a:rPr lang="en-US" dirty="0"/>
              <a:t>Or use your own ideas.</a:t>
            </a:r>
          </a:p>
          <a:p>
            <a:pPr lvl="1"/>
            <a:endParaRPr lang="en-US" dirty="0"/>
          </a:p>
          <a:p>
            <a:r>
              <a:rPr lang="en-US" dirty="0"/>
              <a:t>Again, flesh this out. What is your positive scenario?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57976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FE5063-DF10-8E14-4546-348C43751A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4053D-C64E-99F5-41F2-4BD3BAA76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scenario – Construct your own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64B57-EF0C-61F8-583F-3C8E6B8BA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3.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Now we’ll think about the sorts of things that we might do to get to the good outcome or avoid the bad outcome.</a:t>
            </a:r>
          </a:p>
          <a:p>
            <a:pPr lvl="1"/>
            <a:r>
              <a:rPr lang="en-US" dirty="0"/>
              <a:t>For both scenarios, add an Action Lever and a Mental Model.</a:t>
            </a:r>
          </a:p>
          <a:p>
            <a:pPr lvl="1"/>
            <a:r>
              <a:rPr lang="en-US" dirty="0"/>
              <a:t>For the runaway future, how will these help to avoid the problems you predicted?</a:t>
            </a:r>
          </a:p>
          <a:p>
            <a:pPr lvl="1"/>
            <a:r>
              <a:rPr lang="en-US" dirty="0"/>
              <a:t>For the non-runaway future, how will these help achieve our goals?</a:t>
            </a:r>
          </a:p>
        </p:txBody>
      </p:sp>
    </p:spTree>
    <p:extLst>
      <p:ext uri="{BB962C8B-B14F-4D97-AF65-F5344CB8AC3E}">
        <p14:creationId xmlns:p14="http://schemas.microsoft.com/office/powerpoint/2010/main" val="6316626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E5DA88-2F59-B986-5298-6DC0C6E667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62A19-C78F-69D1-1AD2-C3B356F1D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 scenario – Construct your own 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43903-6BA5-14F0-77A2-07CE765BE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Storytelling</a:t>
            </a:r>
          </a:p>
          <a:p>
            <a:pPr lvl="1"/>
            <a:r>
              <a:rPr lang="en-US" dirty="0"/>
              <a:t>Lastly, think about your scenarios. How would you (or someone else) create works that promote these ideas?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 would you suggest getting people to think about the scenario you’ve laid out, put more details onto it, and maybe even make it a reality?</a:t>
            </a:r>
          </a:p>
          <a:p>
            <a:pPr lvl="1"/>
            <a:endParaRPr lang="en-US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75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8E9A3-250D-6598-4124-D5EA857FD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Fair Use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755A5-0128-F91A-E4EE-752252F69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Reviews and commentary</a:t>
            </a:r>
          </a:p>
          <a:p>
            <a:pPr lvl="1"/>
            <a:r>
              <a:rPr lang="en-US" dirty="0"/>
              <a:t>Reviewers can include excerpts from works they are discussing.</a:t>
            </a:r>
          </a:p>
          <a:p>
            <a:pPr lvl="1"/>
            <a:endParaRPr lang="en-US" dirty="0"/>
          </a:p>
          <a:p>
            <a:r>
              <a:rPr lang="en-US" dirty="0"/>
              <a:t>Parody and satire</a:t>
            </a:r>
          </a:p>
          <a:p>
            <a:pPr lvl="1"/>
            <a:r>
              <a:rPr lang="en-US" dirty="0"/>
              <a:t>It’s understood that this does not harm the market for the original item. </a:t>
            </a:r>
          </a:p>
          <a:p>
            <a:pPr lvl="1"/>
            <a:endParaRPr lang="en-US" dirty="0"/>
          </a:p>
          <a:p>
            <a:r>
              <a:rPr lang="en-US" dirty="0"/>
              <a:t>Educational materials</a:t>
            </a:r>
          </a:p>
          <a:p>
            <a:pPr lvl="1"/>
            <a:r>
              <a:rPr lang="en-US" dirty="0"/>
              <a:t>Universities typically pay licensing fees for course readers, etc.</a:t>
            </a:r>
          </a:p>
        </p:txBody>
      </p:sp>
    </p:spTree>
    <p:extLst>
      <p:ext uri="{BB962C8B-B14F-4D97-AF65-F5344CB8AC3E}">
        <p14:creationId xmlns:p14="http://schemas.microsoft.com/office/powerpoint/2010/main" val="1942753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CD931-D9C5-723A-B211-5D7408733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interesting Fair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9E1C6-118B-7BF3-2B5E-E37F882C9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Campbell vs Acuff-Rose. The “2 Live Crew” case.</a:t>
            </a:r>
          </a:p>
          <a:p>
            <a:pPr lvl="1"/>
            <a:r>
              <a:rPr lang="en-US" dirty="0"/>
              <a:t>2 Live Crew’s work was found to be transformative, and therefore fair use.</a:t>
            </a:r>
          </a:p>
          <a:p>
            <a:pPr lvl="1"/>
            <a:endParaRPr lang="en-US" dirty="0"/>
          </a:p>
          <a:p>
            <a:r>
              <a:rPr lang="en-US" dirty="0"/>
              <a:t>Authors Guild vs Google</a:t>
            </a:r>
          </a:p>
          <a:p>
            <a:pPr lvl="1"/>
            <a:r>
              <a:rPr lang="en-US" dirty="0"/>
              <a:t>Google indexed copyrighted books without permission. Only small snippets were provided to users. This was found to be transformative, and therefore fair use.</a:t>
            </a:r>
          </a:p>
          <a:p>
            <a:pPr lvl="1"/>
            <a:endParaRPr lang="en-US" dirty="0"/>
          </a:p>
          <a:p>
            <a:r>
              <a:rPr lang="en-US" dirty="0"/>
              <a:t>Google vs Oracle.</a:t>
            </a:r>
          </a:p>
          <a:p>
            <a:pPr lvl="1"/>
            <a:r>
              <a:rPr lang="en-US" dirty="0"/>
              <a:t>Google reproduced 11,500 lines from the Java API, in order to provide interoperability.</a:t>
            </a:r>
          </a:p>
          <a:p>
            <a:pPr lvl="1"/>
            <a:r>
              <a:rPr lang="en-US" dirty="0"/>
              <a:t>Found to be fair use – transformative, “sought to create new products”, “promote innovation.” </a:t>
            </a:r>
          </a:p>
        </p:txBody>
      </p:sp>
    </p:spTree>
    <p:extLst>
      <p:ext uri="{BB962C8B-B14F-4D97-AF65-F5344CB8AC3E}">
        <p14:creationId xmlns:p14="http://schemas.microsoft.com/office/powerpoint/2010/main" val="2917774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98990-3829-BD82-68B2-15050CB04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interesting Fair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642F9-D2A6-998C-BE65-532B2426C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Sega vs Accolade</a:t>
            </a:r>
          </a:p>
          <a:p>
            <a:pPr lvl="1"/>
            <a:r>
              <a:rPr lang="en-US" dirty="0"/>
              <a:t>Accolade reverse-engineered the Seg Genesis in order to learn how to make games for it.</a:t>
            </a:r>
          </a:p>
          <a:p>
            <a:endParaRPr lang="en-US" dirty="0"/>
          </a:p>
          <a:p>
            <a:r>
              <a:rPr lang="en-US" dirty="0"/>
              <a:t>Sony vs Connectix.</a:t>
            </a:r>
          </a:p>
          <a:p>
            <a:pPr lvl="1"/>
            <a:r>
              <a:rPr lang="en-US" dirty="0"/>
              <a:t>Connectix reverse-engineered Sony </a:t>
            </a:r>
            <a:r>
              <a:rPr lang="en-US" dirty="0" err="1"/>
              <a:t>Playstation</a:t>
            </a:r>
            <a:r>
              <a:rPr lang="en-US" dirty="0"/>
              <a:t> software in order to develop a third-party console that could play </a:t>
            </a:r>
            <a:r>
              <a:rPr lang="en-US" dirty="0" err="1"/>
              <a:t>Playstation</a:t>
            </a:r>
            <a:r>
              <a:rPr lang="en-US" dirty="0"/>
              <a:t> games. </a:t>
            </a:r>
          </a:p>
          <a:p>
            <a:pPr lvl="1"/>
            <a:endParaRPr lang="en-US" dirty="0"/>
          </a:p>
          <a:p>
            <a:r>
              <a:rPr lang="en-US" dirty="0"/>
              <a:t>This was considered fair use.</a:t>
            </a:r>
          </a:p>
          <a:p>
            <a:pPr lvl="2"/>
            <a:r>
              <a:rPr lang="en-US" dirty="0"/>
              <a:t>“Intermediate copying” -  a copy is created, but only as a means to a non-infringing application.</a:t>
            </a:r>
          </a:p>
        </p:txBody>
      </p:sp>
    </p:spTree>
    <p:extLst>
      <p:ext uri="{BB962C8B-B14F-4D97-AF65-F5344CB8AC3E}">
        <p14:creationId xmlns:p14="http://schemas.microsoft.com/office/powerpoint/2010/main" val="4233189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ural Models" id="{1A61E8EE-049F-3F4F-86AC-B97A882B810B}" vid="{BE9E8AC2-BE2B-344E-B10D-159566956D9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7080</TotalTime>
  <Words>3684</Words>
  <Application>Microsoft Macintosh PowerPoint</Application>
  <PresentationFormat>Widescreen</PresentationFormat>
  <Paragraphs>491</Paragraphs>
  <Slides>66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Arial</vt:lpstr>
      <vt:lpstr>Calibri</vt:lpstr>
      <vt:lpstr>Franklin Gothic Book</vt:lpstr>
      <vt:lpstr>Franklin Gothic Medium</vt:lpstr>
      <vt:lpstr>system-ui</vt:lpstr>
      <vt:lpstr>Office Theme</vt:lpstr>
      <vt:lpstr>PowerPoint Presentation</vt:lpstr>
      <vt:lpstr>Intellectual Property and AI</vt:lpstr>
      <vt:lpstr>OpenAI vs NYT</vt:lpstr>
      <vt:lpstr>Protecting Intellectual Property</vt:lpstr>
      <vt:lpstr>Copyright</vt:lpstr>
      <vt:lpstr>Fair Use</vt:lpstr>
      <vt:lpstr>Common Fair Use examples</vt:lpstr>
      <vt:lpstr>Some interesting Fair Use cases</vt:lpstr>
      <vt:lpstr>Some interesting Fair Use cases</vt:lpstr>
      <vt:lpstr>Public Domain</vt:lpstr>
      <vt:lpstr>Patent</vt:lpstr>
      <vt:lpstr>Trademark</vt:lpstr>
      <vt:lpstr>What is a software license?</vt:lpstr>
      <vt:lpstr>Commercial licenses</vt:lpstr>
      <vt:lpstr>“Open”</vt:lpstr>
      <vt:lpstr>Creative Commons</vt:lpstr>
      <vt:lpstr>“Open” ______</vt:lpstr>
      <vt:lpstr>Open Source</vt:lpstr>
      <vt:lpstr>Open Source</vt:lpstr>
      <vt:lpstr>Why make your project open?</vt:lpstr>
      <vt:lpstr>Why make your project open?</vt:lpstr>
      <vt:lpstr>Back to Fair Use …</vt:lpstr>
      <vt:lpstr>History Lesson: Archiving the Web</vt:lpstr>
      <vt:lpstr>History Lesson: Archiving the Web</vt:lpstr>
      <vt:lpstr>History Lesson: Archiving the Web</vt:lpstr>
      <vt:lpstr>Open Datasets</vt:lpstr>
      <vt:lpstr>Creating open datasets for pretraining</vt:lpstr>
      <vt:lpstr>Pretraining dataset qualities</vt:lpstr>
      <vt:lpstr>Open Datasets for fine-tuning</vt:lpstr>
      <vt:lpstr>Back to OpenAI</vt:lpstr>
      <vt:lpstr>Back to OpenAI</vt:lpstr>
      <vt:lpstr>Is training a copyright violation?</vt:lpstr>
      <vt:lpstr>Can LLM outputs violate copyright?</vt:lpstr>
      <vt:lpstr>Question!</vt:lpstr>
      <vt:lpstr>Question!</vt:lpstr>
      <vt:lpstr>Optopia</vt:lpstr>
      <vt:lpstr>Break</vt:lpstr>
      <vt:lpstr>So how does this stuff work anyway?</vt:lpstr>
      <vt:lpstr>How does this stuff work?</vt:lpstr>
      <vt:lpstr>Large Language Models</vt:lpstr>
      <vt:lpstr>ChatGPT, Gemini, et al</vt:lpstr>
      <vt:lpstr>LLMs vs Search Engines vs Wikipedia</vt:lpstr>
      <vt:lpstr>Image Generation</vt:lpstr>
      <vt:lpstr>Reminder: pixels</vt:lpstr>
      <vt:lpstr>Classifying images</vt:lpstr>
      <vt:lpstr>Image generation</vt:lpstr>
      <vt:lpstr>Image generation</vt:lpstr>
      <vt:lpstr>Embeddings</vt:lpstr>
      <vt:lpstr>Image generation</vt:lpstr>
      <vt:lpstr>Comments</vt:lpstr>
      <vt:lpstr>Incorporating knowledge</vt:lpstr>
      <vt:lpstr>Levels of Knowing</vt:lpstr>
      <vt:lpstr>Levels of Knowing</vt:lpstr>
      <vt:lpstr>Levels of Knowing</vt:lpstr>
      <vt:lpstr>Levels of Knowing</vt:lpstr>
      <vt:lpstr>Levels of Knowing</vt:lpstr>
      <vt:lpstr>Levels of Knowing</vt:lpstr>
      <vt:lpstr>Levels of Knowing</vt:lpstr>
      <vt:lpstr>Levels of Knowing</vt:lpstr>
      <vt:lpstr>Human-centered AI</vt:lpstr>
      <vt:lpstr>Human-centered AI ethics</vt:lpstr>
      <vt:lpstr>lunch</vt:lpstr>
      <vt:lpstr>Card scenario – Construct your own future</vt:lpstr>
      <vt:lpstr>Card scenario – Construct your own future</vt:lpstr>
      <vt:lpstr>Card scenario – Construct your own future</vt:lpstr>
      <vt:lpstr>Card scenario – Construct your own future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 Brooks</dc:creator>
  <cp:lastModifiedBy>Christopher Brooks</cp:lastModifiedBy>
  <cp:revision>3</cp:revision>
  <dcterms:created xsi:type="dcterms:W3CDTF">2025-10-24T18:02:09Z</dcterms:created>
  <dcterms:modified xsi:type="dcterms:W3CDTF">2025-10-29T16:02:35Z</dcterms:modified>
</cp:coreProperties>
</file>

<file path=docProps/thumbnail.jpeg>
</file>